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80"/>
  </p:notesMasterIdLst>
  <p:sldIdLst>
    <p:sldId id="256" r:id="rId2"/>
    <p:sldId id="289" r:id="rId3"/>
    <p:sldId id="286" r:id="rId4"/>
    <p:sldId id="28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80" r:id="rId16"/>
    <p:sldId id="279" r:id="rId17"/>
    <p:sldId id="278" r:id="rId18"/>
    <p:sldId id="282" r:id="rId19"/>
    <p:sldId id="283" r:id="rId20"/>
    <p:sldId id="288" r:id="rId21"/>
    <p:sldId id="284" r:id="rId22"/>
    <p:sldId id="285" r:id="rId23"/>
    <p:sldId id="290" r:id="rId24"/>
    <p:sldId id="291" r:id="rId25"/>
    <p:sldId id="293" r:id="rId26"/>
    <p:sldId id="292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27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8" r:id="rId62"/>
    <p:sldId id="329" r:id="rId63"/>
    <p:sldId id="330" r:id="rId64"/>
    <p:sldId id="331" r:id="rId65"/>
    <p:sldId id="332" r:id="rId66"/>
    <p:sldId id="333" r:id="rId67"/>
    <p:sldId id="334" r:id="rId68"/>
    <p:sldId id="336" r:id="rId69"/>
    <p:sldId id="337" r:id="rId70"/>
    <p:sldId id="338" r:id="rId71"/>
    <p:sldId id="339" r:id="rId72"/>
    <p:sldId id="340" r:id="rId73"/>
    <p:sldId id="341" r:id="rId74"/>
    <p:sldId id="342" r:id="rId75"/>
    <p:sldId id="343" r:id="rId76"/>
    <p:sldId id="344" r:id="rId77"/>
    <p:sldId id="345" r:id="rId78"/>
    <p:sldId id="346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F5470-D612-44A3-89DE-AA28BE727109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3AE46-F31B-4508-AFB1-52947E48F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36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3AE46-F31B-4508-AFB1-52947E48F74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5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AF90F72-CA8D-4954-8F0C-4A99B7766A4C}" type="datetime1">
              <a:rPr lang="en-US" smtClean="0"/>
              <a:t>1/17/2013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ABED-BF09-4D77-A7C3-9C9DB984A092}" type="datetime1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87D2-5B5A-486D-8F14-8475A9B5356B}" type="datetime1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8D63-74EA-4D01-B313-030F36B2AC63}" type="datetime1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5AB193A-8C5E-491D-8AB6-0B3C5167AB92}" type="datetime1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D065-CD6C-40A1-A5A0-5487B2995FC3}" type="datetime1">
              <a:rPr lang="en-US" smtClean="0"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F4CB-4144-4306-93BC-A3E0F3C4C96F}" type="datetime1">
              <a:rPr lang="en-US" smtClean="0"/>
              <a:t>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21D9-928F-46C2-AE46-86493B31D084}" type="datetime1">
              <a:rPr lang="en-US" smtClean="0"/>
              <a:t>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9688-4263-418B-892A-95B39A845A1D}" type="datetime1">
              <a:rPr lang="en-US" smtClean="0"/>
              <a:t>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5731-B950-4D37-9FB6-15878DEB9581}" type="datetime1">
              <a:rPr lang="en-US" smtClean="0"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0295A-BB9F-4C98-A968-4A570DC26C2A}" type="datetime1">
              <a:rPr lang="en-US" smtClean="0"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1B421F7-827D-4411-94DA-6ED61583EBF9}" type="datetime1">
              <a:rPr lang="en-US" smtClean="0"/>
              <a:t>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0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3.png"/><Relationship Id="rId4" Type="http://schemas.openxmlformats.org/officeDocument/2006/relationships/image" Target="../media/image32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2.w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 of </a:t>
            </a:r>
            <a:r>
              <a:rPr lang="en-US" dirty="0" smtClean="0"/>
              <a:t>Network Basics &amp; Common Protocols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INFSCI 1075: Network Security</a:t>
            </a:r>
          </a:p>
          <a:p>
            <a:r>
              <a:rPr lang="en-US" dirty="0" smtClean="0"/>
              <a:t>Amir </a:t>
            </a:r>
            <a:r>
              <a:rPr lang="en-US" dirty="0" err="1" smtClean="0"/>
              <a:t>Masoumzadeh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2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OSI Layers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371600"/>
            <a:ext cx="600075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06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OSI Layers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Physical Layer</a:t>
            </a:r>
          </a:p>
          <a:p>
            <a:pPr lvl="1"/>
            <a:r>
              <a:rPr lang="en-US" dirty="0"/>
              <a:t>Provides only the means of transmitting raw data over a physical </a:t>
            </a:r>
            <a:r>
              <a:rPr lang="en-US" dirty="0" smtClean="0"/>
              <a:t>medium</a:t>
            </a:r>
          </a:p>
          <a:p>
            <a:pPr lvl="2"/>
            <a:r>
              <a:rPr lang="en-US" dirty="0" smtClean="0"/>
              <a:t>Specifications </a:t>
            </a:r>
            <a:r>
              <a:rPr lang="en-US" dirty="0"/>
              <a:t>of </a:t>
            </a:r>
            <a:r>
              <a:rPr lang="en-US" dirty="0" smtClean="0"/>
              <a:t>transmission </a:t>
            </a:r>
            <a:r>
              <a:rPr lang="en-US" dirty="0"/>
              <a:t>media, connectors, and signal </a:t>
            </a:r>
            <a:r>
              <a:rPr lang="en-US" dirty="0" smtClean="0"/>
              <a:t>pulses</a:t>
            </a:r>
            <a:endParaRPr lang="en-US" dirty="0"/>
          </a:p>
          <a:p>
            <a:pPr lvl="1"/>
            <a:r>
              <a:rPr lang="en-US" dirty="0" smtClean="0"/>
              <a:t>Defines </a:t>
            </a:r>
            <a:r>
              <a:rPr lang="en-US" dirty="0"/>
              <a:t>a standard for electronic communication, nothing else (no packets, headers, etc</a:t>
            </a:r>
            <a:r>
              <a:rPr lang="en-US" dirty="0" smtClean="0"/>
              <a:t>.)</a:t>
            </a:r>
          </a:p>
          <a:p>
            <a:pPr lvl="1"/>
            <a:r>
              <a:rPr lang="en-US" dirty="0" smtClean="0"/>
              <a:t>Examples</a:t>
            </a:r>
          </a:p>
          <a:p>
            <a:pPr lvl="2"/>
            <a:r>
              <a:rPr lang="en-US" dirty="0" smtClean="0"/>
              <a:t>Repeater and hub</a:t>
            </a:r>
          </a:p>
          <a:p>
            <a:pPr lvl="2"/>
            <a:r>
              <a:rPr lang="fi-FI" dirty="0"/>
              <a:t>V.92 (modems), </a:t>
            </a:r>
            <a:r>
              <a:rPr lang="fi-FI" dirty="0" smtClean="0"/>
              <a:t>RS-232, USB</a:t>
            </a:r>
            <a:r>
              <a:rPr lang="fi-FI" dirty="0"/>
              <a:t>, IEEE1394, ISDN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73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Data-Link </a:t>
            </a:r>
            <a:r>
              <a:rPr lang="en-US" dirty="0"/>
              <a:t>Layer</a:t>
            </a:r>
          </a:p>
          <a:p>
            <a:pPr lvl="1"/>
            <a:r>
              <a:rPr lang="en-US" dirty="0" smtClean="0"/>
              <a:t>Specifications of topology </a:t>
            </a:r>
            <a:r>
              <a:rPr lang="en-US" dirty="0"/>
              <a:t>and communication between local </a:t>
            </a:r>
            <a:r>
              <a:rPr lang="en-US" dirty="0" smtClean="0"/>
              <a:t>systems</a:t>
            </a:r>
          </a:p>
          <a:p>
            <a:pPr lvl="2"/>
            <a:r>
              <a:rPr lang="en-US" dirty="0" smtClean="0"/>
              <a:t>Packet headers and checksum trailers</a:t>
            </a:r>
          </a:p>
          <a:p>
            <a:pPr lvl="2"/>
            <a:r>
              <a:rPr lang="en-US" dirty="0" smtClean="0"/>
              <a:t>Packages datagram into frames</a:t>
            </a:r>
          </a:p>
          <a:p>
            <a:pPr lvl="2"/>
            <a:r>
              <a:rPr lang="en-US" dirty="0" smtClean="0"/>
              <a:t>Detect errors</a:t>
            </a:r>
          </a:p>
          <a:p>
            <a:pPr lvl="2"/>
            <a:r>
              <a:rPr lang="en-US" dirty="0" smtClean="0"/>
              <a:t>Regulate data flow</a:t>
            </a:r>
          </a:p>
          <a:p>
            <a:pPr lvl="2"/>
            <a:r>
              <a:rPr lang="en-US" dirty="0" smtClean="0"/>
              <a:t>Maps hardware addresses </a:t>
            </a:r>
            <a:endParaRPr lang="en-US" dirty="0"/>
          </a:p>
          <a:p>
            <a:pPr lvl="1"/>
            <a:r>
              <a:rPr lang="en-US" dirty="0" smtClean="0"/>
              <a:t>Examples</a:t>
            </a:r>
          </a:p>
          <a:p>
            <a:pPr lvl="2"/>
            <a:r>
              <a:rPr lang="en-US" dirty="0"/>
              <a:t>Ethernet: works with multiple physical layer specs (twisted pair cable, fiber) and multiple network layer specs (IPX, IP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FDDI, T1</a:t>
            </a:r>
            <a:endParaRPr lang="en-US" dirty="0"/>
          </a:p>
          <a:p>
            <a:pPr lvl="2"/>
            <a:r>
              <a:rPr lang="en-US" dirty="0" smtClean="0"/>
              <a:t>Bridges and switches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OSI Layers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35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 Layer</a:t>
            </a:r>
          </a:p>
          <a:p>
            <a:pPr lvl="1"/>
            <a:r>
              <a:rPr lang="en-US" dirty="0" smtClean="0"/>
              <a:t>Defines network addresses and how systems on different network find one another</a:t>
            </a:r>
          </a:p>
          <a:p>
            <a:pPr lvl="2"/>
            <a:r>
              <a:rPr lang="en-US" dirty="0"/>
              <a:t>Network segmentation </a:t>
            </a:r>
            <a:r>
              <a:rPr lang="en-US" dirty="0" smtClean="0"/>
              <a:t>and network address scheme</a:t>
            </a:r>
          </a:p>
          <a:p>
            <a:pPr lvl="2"/>
            <a:r>
              <a:rPr lang="en-US" dirty="0" smtClean="0"/>
              <a:t>Connectivity over multiple network segments</a:t>
            </a:r>
          </a:p>
          <a:p>
            <a:pPr lvl="1"/>
            <a:r>
              <a:rPr lang="en-US" dirty="0" smtClean="0"/>
              <a:t>Examples</a:t>
            </a:r>
          </a:p>
          <a:p>
            <a:pPr lvl="2"/>
            <a:r>
              <a:rPr lang="en-US" dirty="0" smtClean="0"/>
              <a:t>IP (IPV4/IPV6), IPX, DDP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OSI Layers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5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Transport Layer</a:t>
            </a:r>
          </a:p>
          <a:p>
            <a:pPr lvl="1"/>
            <a:r>
              <a:rPr lang="en-US" dirty="0"/>
              <a:t>Responsible for end-to-end message transfer between processes / </a:t>
            </a:r>
            <a:r>
              <a:rPr lang="en-US" dirty="0" smtClean="0"/>
              <a:t>applications</a:t>
            </a:r>
            <a:endParaRPr lang="en-US" dirty="0"/>
          </a:p>
          <a:p>
            <a:pPr lvl="2"/>
            <a:r>
              <a:rPr lang="en-US" dirty="0" smtClean="0"/>
              <a:t>Assures end-to-end reliability</a:t>
            </a:r>
          </a:p>
          <a:p>
            <a:pPr lvl="2"/>
            <a:r>
              <a:rPr lang="en-US" dirty="0" smtClean="0"/>
              <a:t>Translates and manages message communication through </a:t>
            </a:r>
            <a:r>
              <a:rPr lang="en-US" dirty="0" err="1" smtClean="0"/>
              <a:t>subnetworks</a:t>
            </a:r>
            <a:endParaRPr lang="en-US" dirty="0" smtClean="0"/>
          </a:p>
          <a:p>
            <a:pPr lvl="2"/>
            <a:r>
              <a:rPr lang="en-US" dirty="0" smtClean="0"/>
              <a:t>Ensures data integrity</a:t>
            </a:r>
          </a:p>
          <a:p>
            <a:pPr lvl="2"/>
            <a:r>
              <a:rPr lang="en-US" dirty="0" smtClean="0"/>
              <a:t>Packet sequencing</a:t>
            </a:r>
          </a:p>
          <a:p>
            <a:pPr lvl="1"/>
            <a:r>
              <a:rPr lang="en-US" dirty="0" smtClean="0"/>
              <a:t>Examples</a:t>
            </a:r>
          </a:p>
          <a:p>
            <a:pPr lvl="2"/>
            <a:r>
              <a:rPr lang="en-US" dirty="0"/>
              <a:t>IP’s Transmission Control Protocol (TCP), User Datagram Protocol (UDP), IPX’s Sequence Packet Exchange (SPX), and AppleTalk’s AppleTalk Transaction Protocol (ATP).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OSI Layers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2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OSI Layers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Session Layer</a:t>
            </a:r>
          </a:p>
          <a:p>
            <a:pPr lvl="1"/>
            <a:r>
              <a:rPr lang="en-US" dirty="0" smtClean="0"/>
              <a:t>Establishing and maintaining a connection between two or more systems</a:t>
            </a:r>
          </a:p>
          <a:p>
            <a:pPr lvl="2"/>
            <a:r>
              <a:rPr lang="en-US" dirty="0" smtClean="0"/>
              <a:t>Connection negotiation</a:t>
            </a:r>
          </a:p>
          <a:p>
            <a:pPr lvl="2"/>
            <a:r>
              <a:rPr lang="en-US" dirty="0" smtClean="0"/>
              <a:t>Establishing and maintaining connection</a:t>
            </a:r>
          </a:p>
          <a:p>
            <a:pPr lvl="2"/>
            <a:r>
              <a:rPr lang="en-US" dirty="0" smtClean="0"/>
              <a:t>Synchronizing dialog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24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OSI Layers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Presentation Layer</a:t>
            </a:r>
          </a:p>
          <a:p>
            <a:pPr lvl="1"/>
            <a:r>
              <a:rPr lang="en-US" dirty="0" smtClean="0"/>
              <a:t>Ensures the suitable format of the data for an application</a:t>
            </a:r>
          </a:p>
          <a:p>
            <a:pPr lvl="2"/>
            <a:r>
              <a:rPr lang="en-US" dirty="0" smtClean="0"/>
              <a:t>Translate data format of sender to data format of receiver</a:t>
            </a:r>
          </a:p>
          <a:p>
            <a:pPr lvl="2"/>
            <a:r>
              <a:rPr lang="en-US" dirty="0" smtClean="0"/>
              <a:t>Encryption</a:t>
            </a:r>
          </a:p>
          <a:p>
            <a:pPr lvl="2"/>
            <a:r>
              <a:rPr lang="en-US" dirty="0" smtClean="0"/>
              <a:t>Data compression</a:t>
            </a:r>
          </a:p>
          <a:p>
            <a:pPr lvl="2"/>
            <a:r>
              <a:rPr lang="en-US" dirty="0" smtClean="0"/>
              <a:t>Data and language translation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8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Application Layer</a:t>
            </a:r>
          </a:p>
          <a:p>
            <a:pPr lvl="1"/>
            <a:r>
              <a:rPr lang="en-US" dirty="0"/>
              <a:t>Determines when access to network is required</a:t>
            </a:r>
          </a:p>
          <a:p>
            <a:pPr lvl="2"/>
            <a:r>
              <a:rPr lang="en-US" dirty="0"/>
              <a:t>Manages program requests that require access to services provided </a:t>
            </a:r>
            <a:r>
              <a:rPr lang="en-US" dirty="0" err="1"/>
              <a:t>bya</a:t>
            </a:r>
            <a:r>
              <a:rPr lang="en-US" dirty="0"/>
              <a:t> remote system</a:t>
            </a:r>
          </a:p>
          <a:p>
            <a:pPr lvl="1"/>
            <a:r>
              <a:rPr lang="en-US" dirty="0"/>
              <a:t>Not to be confused with an actual program </a:t>
            </a:r>
            <a:r>
              <a:rPr lang="en-US" dirty="0" smtClean="0"/>
              <a:t>running on a syste</a:t>
            </a:r>
            <a:r>
              <a:rPr lang="en-US" dirty="0"/>
              <a:t>m</a:t>
            </a:r>
          </a:p>
          <a:p>
            <a:pPr lvl="2"/>
            <a:r>
              <a:rPr lang="en-US" dirty="0" smtClean="0"/>
              <a:t>Used </a:t>
            </a:r>
            <a:r>
              <a:rPr lang="en-US" dirty="0"/>
              <a:t>by programs for network communication.</a:t>
            </a:r>
          </a:p>
          <a:p>
            <a:pPr lvl="2"/>
            <a:r>
              <a:rPr lang="en-US" dirty="0"/>
              <a:t>Data is passed from the program to this layer to be encoded in application-specific communication protocol</a:t>
            </a:r>
          </a:p>
          <a:p>
            <a:pPr lvl="2"/>
            <a:r>
              <a:rPr lang="en-US" dirty="0"/>
              <a:t>Usually each program or application class has its own protocol (although there are standards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/>
              <a:t>In some cases, more than one protocol may be used at the application layer for different purposes</a:t>
            </a:r>
          </a:p>
          <a:p>
            <a:pPr lvl="2"/>
            <a:r>
              <a:rPr lang="en-US" dirty="0"/>
              <a:t>In the TCP/IP model, the application layer includes any functional / protocols present at the presentation and session layers of the OSI </a:t>
            </a:r>
            <a:r>
              <a:rPr lang="en-US" dirty="0" smtClean="0"/>
              <a:t>models</a:t>
            </a:r>
          </a:p>
          <a:p>
            <a:pPr lvl="1"/>
            <a:r>
              <a:rPr lang="en-US" dirty="0" smtClean="0"/>
              <a:t>Examples</a:t>
            </a:r>
            <a:r>
              <a:rPr lang="en-US" dirty="0"/>
              <a:t>: </a:t>
            </a:r>
            <a:r>
              <a:rPr lang="en-US" dirty="0" err="1"/>
              <a:t>Bittorrent</a:t>
            </a:r>
            <a:r>
              <a:rPr lang="en-US" dirty="0"/>
              <a:t>, DHCP, DNS, FTP, HTTP, H.323, IMAP, MIME, POP, RDP, SIP, SMTP, Telnet, etc.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OSI Layers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1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OSI works: </a:t>
            </a:r>
            <a:r>
              <a:rPr lang="en-US" dirty="0" smtClean="0"/>
              <a:t>sending a </a:t>
            </a:r>
            <a:r>
              <a:rPr lang="en-US" dirty="0"/>
              <a:t>remote file </a:t>
            </a:r>
            <a:r>
              <a:rPr lang="en-US" dirty="0" smtClean="0"/>
              <a:t>request by word processing application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Application layer </a:t>
            </a:r>
          </a:p>
          <a:p>
            <a:pPr lvl="1"/>
            <a:r>
              <a:rPr lang="en-US" dirty="0" smtClean="0"/>
              <a:t>creates the request to access the file</a:t>
            </a:r>
          </a:p>
          <a:p>
            <a:r>
              <a:rPr lang="en-US" dirty="0" smtClean="0"/>
              <a:t>Presentation layer </a:t>
            </a:r>
          </a:p>
          <a:p>
            <a:pPr lvl="1"/>
            <a:r>
              <a:rPr lang="en-US" dirty="0" smtClean="0"/>
              <a:t>encrypts if needed</a:t>
            </a:r>
          </a:p>
          <a:p>
            <a:r>
              <a:rPr lang="en-US" dirty="0" smtClean="0"/>
              <a:t>Session layer </a:t>
            </a:r>
          </a:p>
          <a:p>
            <a:pPr lvl="1"/>
            <a:r>
              <a:rPr lang="en-US" dirty="0" smtClean="0"/>
              <a:t>checks the application that is requesting and the service that is been requested</a:t>
            </a:r>
          </a:p>
          <a:p>
            <a:pPr lvl="1"/>
            <a:r>
              <a:rPr lang="en-US" dirty="0" smtClean="0"/>
              <a:t>adds information for remote system to correctly handle this request</a:t>
            </a:r>
          </a:p>
          <a:p>
            <a:r>
              <a:rPr lang="en-US" dirty="0" smtClean="0"/>
              <a:t>Transport layer </a:t>
            </a:r>
          </a:p>
          <a:p>
            <a:pPr lvl="1"/>
            <a:r>
              <a:rPr lang="en-US" dirty="0" smtClean="0"/>
              <a:t>ensures it has a reliable connection</a:t>
            </a:r>
          </a:p>
          <a:p>
            <a:pPr lvl="1"/>
            <a:r>
              <a:rPr lang="en-US" dirty="0" smtClean="0"/>
              <a:t>starts splitting and sequencing the information if it would not fit in one frame</a:t>
            </a:r>
          </a:p>
          <a:p>
            <a:r>
              <a:rPr lang="en-US" dirty="0" smtClean="0"/>
              <a:t>Network layer </a:t>
            </a:r>
          </a:p>
          <a:p>
            <a:pPr lvl="1"/>
            <a:r>
              <a:rPr lang="en-US" dirty="0" smtClean="0"/>
              <a:t>adds the source and </a:t>
            </a:r>
            <a:r>
              <a:rPr lang="en-US" dirty="0" err="1" smtClean="0"/>
              <a:t>dest</a:t>
            </a:r>
            <a:r>
              <a:rPr lang="en-US" dirty="0" smtClean="0"/>
              <a:t>. network addresses</a:t>
            </a:r>
          </a:p>
          <a:p>
            <a:r>
              <a:rPr lang="en-US" dirty="0" smtClean="0"/>
              <a:t>Data-link layer </a:t>
            </a:r>
          </a:p>
          <a:p>
            <a:pPr lvl="1"/>
            <a:r>
              <a:rPr lang="en-US" dirty="0" smtClean="0"/>
              <a:t>ensures data fit in the limited size</a:t>
            </a:r>
          </a:p>
          <a:p>
            <a:pPr lvl="1"/>
            <a:r>
              <a:rPr lang="en-US" dirty="0" smtClean="0"/>
              <a:t>adds frame header including MAC addresses and CRC trailer</a:t>
            </a:r>
          </a:p>
          <a:p>
            <a:pPr lvl="1"/>
            <a:r>
              <a:rPr lang="en-US" dirty="0" smtClean="0"/>
              <a:t>transmits the frame</a:t>
            </a:r>
          </a:p>
          <a:p>
            <a:r>
              <a:rPr lang="en-US" dirty="0" smtClean="0"/>
              <a:t>Physical layer </a:t>
            </a:r>
          </a:p>
          <a:p>
            <a:pPr lvl="1"/>
            <a:r>
              <a:rPr lang="en-US" dirty="0" smtClean="0"/>
              <a:t>simply passing signal pulses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72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OSI works: </a:t>
            </a:r>
            <a:r>
              <a:rPr lang="en-US" dirty="0" smtClean="0"/>
              <a:t>receiving data on remote system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US" dirty="0" smtClean="0"/>
              <a:t>Physical layer </a:t>
            </a:r>
          </a:p>
          <a:p>
            <a:pPr lvl="1"/>
            <a:r>
              <a:rPr lang="en-US" dirty="0" smtClean="0"/>
              <a:t>Data-link layer</a:t>
            </a:r>
          </a:p>
          <a:p>
            <a:pPr lvl="2"/>
            <a:r>
              <a:rPr lang="en-US" dirty="0"/>
              <a:t>Notices its own MAC address and so should process this request</a:t>
            </a:r>
          </a:p>
          <a:p>
            <a:pPr lvl="2"/>
            <a:r>
              <a:rPr lang="en-US" dirty="0"/>
              <a:t>CRC check and if match strips off the header</a:t>
            </a:r>
          </a:p>
          <a:p>
            <a:pPr lvl="2"/>
            <a:r>
              <a:rPr lang="en-US" dirty="0"/>
              <a:t>What if CRC check fails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Network layer</a:t>
            </a:r>
          </a:p>
          <a:p>
            <a:pPr lvl="2"/>
            <a:r>
              <a:rPr lang="en-US" dirty="0"/>
              <a:t>Notices its own destination software </a:t>
            </a:r>
            <a:r>
              <a:rPr lang="en-US" dirty="0" smtClean="0"/>
              <a:t>address</a:t>
            </a:r>
          </a:p>
          <a:p>
            <a:pPr lvl="1"/>
            <a:r>
              <a:rPr lang="en-US" dirty="0" smtClean="0"/>
              <a:t>Transport layer</a:t>
            </a:r>
          </a:p>
          <a:p>
            <a:pPr lvl="2"/>
            <a:r>
              <a:rPr lang="en-US" dirty="0" smtClean="0"/>
              <a:t>Ensures it has all packets in a sequence, </a:t>
            </a:r>
          </a:p>
          <a:p>
            <a:pPr lvl="2"/>
            <a:r>
              <a:rPr lang="en-US" dirty="0" smtClean="0"/>
              <a:t>What if some packets are missing?</a:t>
            </a:r>
          </a:p>
          <a:p>
            <a:pPr lvl="1"/>
            <a:r>
              <a:rPr lang="en-US" dirty="0" smtClean="0"/>
              <a:t>Session layer</a:t>
            </a:r>
          </a:p>
          <a:p>
            <a:pPr lvl="2"/>
            <a:r>
              <a:rPr lang="en-US" dirty="0" smtClean="0"/>
              <a:t>Verifies if it is from a valid connection</a:t>
            </a:r>
          </a:p>
          <a:p>
            <a:pPr lvl="1"/>
            <a:r>
              <a:rPr lang="en-US" dirty="0" smtClean="0"/>
              <a:t>Presentation layer</a:t>
            </a:r>
          </a:p>
          <a:p>
            <a:pPr lvl="2"/>
            <a:r>
              <a:rPr lang="en-US" dirty="0" smtClean="0"/>
              <a:t>Analyze the frame</a:t>
            </a:r>
          </a:p>
          <a:p>
            <a:pPr lvl="2"/>
            <a:r>
              <a:rPr lang="en-US" dirty="0" smtClean="0"/>
              <a:t>Perform any translation/decryption needed</a:t>
            </a:r>
          </a:p>
          <a:p>
            <a:pPr lvl="1"/>
            <a:r>
              <a:rPr lang="en-US" dirty="0" smtClean="0"/>
              <a:t>Application layer</a:t>
            </a:r>
          </a:p>
          <a:p>
            <a:pPr lvl="2"/>
            <a:r>
              <a:rPr lang="en-US" dirty="0" smtClean="0"/>
              <a:t>Ensures the correct process receives the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3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a computer network?</a:t>
            </a:r>
          </a:p>
          <a:p>
            <a:r>
              <a:rPr lang="en-US" dirty="0" smtClean="0"/>
              <a:t>OSI reference model</a:t>
            </a:r>
          </a:p>
          <a:p>
            <a:r>
              <a:rPr lang="en-US" dirty="0" smtClean="0"/>
              <a:t>TCP/IP</a:t>
            </a:r>
          </a:p>
          <a:p>
            <a:r>
              <a:rPr lang="en-US" dirty="0" smtClean="0"/>
              <a:t>Network Protocols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06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OSI works</a:t>
            </a:r>
            <a:r>
              <a:rPr lang="en-US" dirty="0" smtClean="0"/>
              <a:t>: frame structure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1600200"/>
            <a:ext cx="470535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73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As a message is passed down through the stack, each layer adds its own control information in the form of a </a:t>
            </a:r>
            <a:r>
              <a:rPr lang="en-US" dirty="0" smtClean="0"/>
              <a:t>header</a:t>
            </a:r>
            <a:endParaRPr lang="en-US" dirty="0"/>
          </a:p>
          <a:p>
            <a:pPr lvl="1"/>
            <a:r>
              <a:rPr lang="en-US" dirty="0"/>
              <a:t>The original message (previous headers and data) gets encapsulated inside the new </a:t>
            </a:r>
            <a:r>
              <a:rPr lang="en-US" dirty="0" smtClean="0"/>
              <a:t>message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440" y="3384550"/>
            <a:ext cx="65024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46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Networking Protocols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For each layer of the stack there are numerous </a:t>
            </a:r>
            <a:r>
              <a:rPr lang="en-US" dirty="0" smtClean="0"/>
              <a:t>protocols</a:t>
            </a:r>
            <a:endParaRPr lang="en-US" dirty="0"/>
          </a:p>
          <a:p>
            <a:pPr lvl="1"/>
            <a:r>
              <a:rPr lang="en-US" dirty="0"/>
              <a:t>For each protocol there are security issues related to these protocols</a:t>
            </a:r>
          </a:p>
          <a:p>
            <a:pPr lvl="1"/>
            <a:r>
              <a:rPr lang="en-US" dirty="0"/>
              <a:t>For each security issue there are solutions and security mechanisms</a:t>
            </a:r>
          </a:p>
          <a:p>
            <a:r>
              <a:rPr lang="en-US" dirty="0"/>
              <a:t>We will focus on a handful of protocols and study specific problems and </a:t>
            </a:r>
            <a:r>
              <a:rPr lang="en-US" dirty="0" smtClean="0"/>
              <a:t>solutions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 - Ethernet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Considered a link-layer protocol by most</a:t>
            </a:r>
          </a:p>
          <a:p>
            <a:r>
              <a:rPr lang="en-US" dirty="0"/>
              <a:t>Ethernet is the most widely used LAN protocol</a:t>
            </a:r>
          </a:p>
          <a:p>
            <a:pPr lvl="1"/>
            <a:r>
              <a:rPr lang="en-US" dirty="0"/>
              <a:t>Competitors </a:t>
            </a:r>
            <a:r>
              <a:rPr lang="en-US" dirty="0" smtClean="0"/>
              <a:t>–Token </a:t>
            </a:r>
            <a:r>
              <a:rPr lang="en-US" dirty="0"/>
              <a:t>ring, FDDI, Frame Relay, PPP, etc.</a:t>
            </a:r>
          </a:p>
          <a:p>
            <a:r>
              <a:rPr lang="en-US" dirty="0"/>
              <a:t>Developed in 1973 at Xerox and is still going strong</a:t>
            </a:r>
          </a:p>
          <a:p>
            <a:r>
              <a:rPr lang="en-US" dirty="0"/>
              <a:t>Ethernet is designed to operate on small, Local Area Networks</a:t>
            </a:r>
          </a:p>
          <a:p>
            <a:pPr lvl="1"/>
            <a:r>
              <a:rPr lang="en-US" dirty="0"/>
              <a:t>Due to its design characteristics, Ethernet does not scale </a:t>
            </a:r>
            <a:r>
              <a:rPr lang="en-US" dirty="0" smtClean="0"/>
              <a:t>well</a:t>
            </a:r>
            <a:endParaRPr lang="en-US" dirty="0"/>
          </a:p>
          <a:p>
            <a:pPr lvl="1"/>
            <a:r>
              <a:rPr lang="en-US" dirty="0"/>
              <a:t>If there are too many hosts (or too much traffic) on an Ethernet network, the efficiency of that network rapidly declines. (less applicable with switched Ethernet)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183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 - Ethernet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Ethernet uses 48 bit hardware (physical) addresses to deliver packets.</a:t>
            </a:r>
          </a:p>
          <a:p>
            <a:pPr lvl="1"/>
            <a:r>
              <a:rPr lang="en-US" dirty="0"/>
              <a:t>Traditional </a:t>
            </a:r>
            <a:r>
              <a:rPr lang="en-US" dirty="0" smtClean="0"/>
              <a:t>“bus” </a:t>
            </a:r>
            <a:r>
              <a:rPr lang="en-US" dirty="0"/>
              <a:t>Ethernet does not direct packets at all</a:t>
            </a:r>
          </a:p>
          <a:p>
            <a:pPr lvl="1"/>
            <a:r>
              <a:rPr lang="en-US" dirty="0"/>
              <a:t>Packets are sent out on the shared medium and the appropriate destination grabs them. (similar to 802.11 today)</a:t>
            </a:r>
          </a:p>
          <a:p>
            <a:pPr lvl="1"/>
            <a:r>
              <a:rPr lang="en-US" dirty="0"/>
              <a:t>With switched Ethernet, packets are sent directly to the destination, and only the destination</a:t>
            </a:r>
          </a:p>
          <a:p>
            <a:r>
              <a:rPr lang="en-US" dirty="0"/>
              <a:t>In order to time </a:t>
            </a:r>
            <a:r>
              <a:rPr lang="en-US" dirty="0" smtClean="0"/>
              <a:t>the transmissions</a:t>
            </a:r>
            <a:r>
              <a:rPr lang="en-US" dirty="0"/>
              <a:t>, Ethernet uses CSMA/CD</a:t>
            </a:r>
          </a:p>
          <a:p>
            <a:pPr lvl="1"/>
            <a:r>
              <a:rPr lang="en-US" dirty="0"/>
              <a:t>Is channel busy?</a:t>
            </a:r>
          </a:p>
          <a:p>
            <a:pPr lvl="2"/>
            <a:r>
              <a:rPr lang="en-US" dirty="0"/>
              <a:t>If not, </a:t>
            </a:r>
            <a:r>
              <a:rPr lang="en-US" dirty="0" smtClean="0"/>
              <a:t>transmit</a:t>
            </a:r>
          </a:p>
          <a:p>
            <a:pPr lvl="2"/>
            <a:r>
              <a:rPr lang="en-US" dirty="0" smtClean="0"/>
              <a:t>If </a:t>
            </a:r>
            <a:r>
              <a:rPr lang="en-US" dirty="0"/>
              <a:t>yes, wait (for random amount of time) and sense again</a:t>
            </a:r>
          </a:p>
          <a:p>
            <a:pPr lvl="1"/>
            <a:r>
              <a:rPr lang="en-US" dirty="0"/>
              <a:t>Did collision occur?</a:t>
            </a:r>
          </a:p>
          <a:p>
            <a:pPr lvl="2"/>
            <a:r>
              <a:rPr lang="en-US" dirty="0"/>
              <a:t>If so, wait (for random amount of time) and then retransmit</a:t>
            </a:r>
          </a:p>
        </p:txBody>
      </p:sp>
    </p:spTree>
    <p:extLst>
      <p:ext uri="{BB962C8B-B14F-4D97-AF65-F5344CB8AC3E}">
        <p14:creationId xmlns:p14="http://schemas.microsoft.com/office/powerpoint/2010/main" val="2852669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Topologies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2" y="1565564"/>
            <a:ext cx="7696200" cy="417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81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Topologies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Ethernet is commonly seen over two different topologies</a:t>
            </a:r>
          </a:p>
          <a:p>
            <a:pPr lvl="1"/>
            <a:r>
              <a:rPr lang="en-US" dirty="0"/>
              <a:t>Switched (Star)</a:t>
            </a:r>
          </a:p>
          <a:p>
            <a:pPr lvl="2"/>
            <a:r>
              <a:rPr lang="en-US" dirty="0"/>
              <a:t>Network is laid out in a star pattern</a:t>
            </a:r>
          </a:p>
          <a:p>
            <a:pPr lvl="2"/>
            <a:r>
              <a:rPr lang="en-US" dirty="0"/>
              <a:t>Each computer is connected to the switch</a:t>
            </a:r>
          </a:p>
          <a:p>
            <a:pPr lvl="2"/>
            <a:r>
              <a:rPr lang="en-US" dirty="0"/>
              <a:t>Traffic to a node is delivered to that node alone</a:t>
            </a:r>
          </a:p>
          <a:p>
            <a:pPr lvl="2"/>
            <a:r>
              <a:rPr lang="en-US" dirty="0"/>
              <a:t>Traffic from that node is delivered only to the switch</a:t>
            </a:r>
          </a:p>
          <a:p>
            <a:pPr lvl="1"/>
            <a:r>
              <a:rPr lang="en-US" dirty="0"/>
              <a:t>Shared (Bus)</a:t>
            </a:r>
          </a:p>
          <a:p>
            <a:pPr lvl="2"/>
            <a:r>
              <a:rPr lang="en-US" dirty="0"/>
              <a:t>Network is laid out in a line (or some other shared medium)</a:t>
            </a:r>
          </a:p>
          <a:p>
            <a:pPr lvl="2"/>
            <a:r>
              <a:rPr lang="en-US" dirty="0"/>
              <a:t>Each computer </a:t>
            </a:r>
            <a:r>
              <a:rPr lang="en-US" dirty="0" smtClean="0"/>
              <a:t>“taps </a:t>
            </a:r>
            <a:r>
              <a:rPr lang="en-US" dirty="0"/>
              <a:t>into” the line</a:t>
            </a:r>
          </a:p>
          <a:p>
            <a:pPr lvl="2"/>
            <a:r>
              <a:rPr lang="en-US" dirty="0"/>
              <a:t>Traffic to and from a node is sent to all nodes</a:t>
            </a:r>
          </a:p>
          <a:p>
            <a:pPr lvl="3"/>
            <a:r>
              <a:rPr lang="en-US" dirty="0"/>
              <a:t>Only the target node is supposed to ”pick up” the packet</a:t>
            </a:r>
          </a:p>
          <a:p>
            <a:r>
              <a:rPr lang="en-US" dirty="0"/>
              <a:t>Token ring is a shared medium similar to bus Ethernet</a:t>
            </a:r>
          </a:p>
          <a:p>
            <a:pPr lvl="1"/>
            <a:r>
              <a:rPr lang="en-US" dirty="0"/>
              <a:t>Shares some of the same security </a:t>
            </a:r>
            <a:r>
              <a:rPr lang="en-US" dirty="0" smtClean="0"/>
              <a:t>issues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075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Protocols - ARP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Address Resolution Protocol</a:t>
            </a:r>
          </a:p>
          <a:p>
            <a:r>
              <a:rPr lang="en-US" dirty="0" smtClean="0"/>
              <a:t>Each </a:t>
            </a:r>
            <a:r>
              <a:rPr lang="en-US" dirty="0"/>
              <a:t>node maintains an ARP cache – mapping of </a:t>
            </a:r>
            <a:r>
              <a:rPr lang="en-US" dirty="0" smtClean="0"/>
              <a:t>MAC/IP </a:t>
            </a:r>
            <a:r>
              <a:rPr lang="en-US" dirty="0"/>
              <a:t>addresses (may be dynamic or static)</a:t>
            </a:r>
          </a:p>
          <a:p>
            <a:r>
              <a:rPr lang="en-US" dirty="0"/>
              <a:t>When an IP packet is received / sent</a:t>
            </a:r>
          </a:p>
          <a:p>
            <a:pPr lvl="1"/>
            <a:r>
              <a:rPr lang="en-US" dirty="0"/>
              <a:t>Check ARP cache</a:t>
            </a:r>
          </a:p>
          <a:p>
            <a:pPr lvl="2"/>
            <a:r>
              <a:rPr lang="en-US" dirty="0"/>
              <a:t>If </a:t>
            </a:r>
            <a:r>
              <a:rPr lang="en-US" dirty="0" smtClean="0"/>
              <a:t>MAC/IP pair </a:t>
            </a:r>
            <a:r>
              <a:rPr lang="en-US" dirty="0"/>
              <a:t>is present, forward / send packet</a:t>
            </a:r>
          </a:p>
          <a:p>
            <a:pPr lvl="2"/>
            <a:r>
              <a:rPr lang="en-US" dirty="0"/>
              <a:t>If not, issue Broadcast asking for MAC/IP</a:t>
            </a:r>
            <a:r>
              <a:rPr lang="en-US" dirty="0" smtClean="0"/>
              <a:t> </a:t>
            </a:r>
            <a:r>
              <a:rPr lang="en-US" dirty="0"/>
              <a:t>pair</a:t>
            </a:r>
          </a:p>
          <a:p>
            <a:pPr lvl="2"/>
            <a:r>
              <a:rPr lang="en-US" dirty="0"/>
              <a:t>Target node (and only target node) should respond with an ARP reply, which designates a </a:t>
            </a:r>
            <a:r>
              <a:rPr lang="en-US" dirty="0" smtClean="0"/>
              <a:t>MAC </a:t>
            </a:r>
            <a:r>
              <a:rPr lang="en-US" dirty="0"/>
              <a:t>address for the IP </a:t>
            </a:r>
            <a:r>
              <a:rPr lang="en-US" dirty="0" smtClean="0"/>
              <a:t>address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416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Protocols - IP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IP is a network layer protocol used for delivering data over a packet switched network</a:t>
            </a:r>
          </a:p>
          <a:p>
            <a:pPr lvl="1"/>
            <a:r>
              <a:rPr lang="en-US" dirty="0"/>
              <a:t>IP Provides for</a:t>
            </a:r>
          </a:p>
          <a:p>
            <a:pPr lvl="2"/>
            <a:r>
              <a:rPr lang="en-US" dirty="0" smtClean="0"/>
              <a:t>Addressing</a:t>
            </a:r>
            <a:endParaRPr lang="en-US" dirty="0"/>
          </a:p>
          <a:p>
            <a:pPr lvl="2"/>
            <a:r>
              <a:rPr lang="en-US" dirty="0"/>
              <a:t>Fragmentation</a:t>
            </a:r>
          </a:p>
          <a:p>
            <a:pPr lvl="2"/>
            <a:r>
              <a:rPr lang="en-US" dirty="0"/>
              <a:t>Quality of </a:t>
            </a:r>
            <a:r>
              <a:rPr lang="en-US" dirty="0" smtClean="0"/>
              <a:t>Service</a:t>
            </a:r>
            <a:endParaRPr lang="en-US" dirty="0"/>
          </a:p>
          <a:p>
            <a:pPr lvl="1"/>
            <a:r>
              <a:rPr lang="en-US" dirty="0"/>
              <a:t>IP is designed for packet switched networks</a:t>
            </a:r>
          </a:p>
          <a:p>
            <a:pPr lvl="1"/>
            <a:r>
              <a:rPr lang="en-US" dirty="0"/>
              <a:t>IP is a stateless protocol</a:t>
            </a:r>
          </a:p>
          <a:p>
            <a:pPr lvl="1"/>
            <a:r>
              <a:rPr lang="en-US" dirty="0"/>
              <a:t>IP provides best effort service</a:t>
            </a:r>
          </a:p>
          <a:p>
            <a:pPr lvl="2"/>
            <a:r>
              <a:rPr lang="en-US" dirty="0"/>
              <a:t>Data corruption (except header), out-of-order packet delivery, duplication arrival, </a:t>
            </a:r>
            <a:r>
              <a:rPr lang="en-US" dirty="0" smtClean="0"/>
              <a:t>dropped/discarded </a:t>
            </a:r>
            <a:r>
              <a:rPr lang="en-US" dirty="0"/>
              <a:t>packets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22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Protocols - IP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IP comes in </a:t>
            </a:r>
            <a:r>
              <a:rPr lang="en-US" dirty="0" smtClean="0"/>
              <a:t>two “flavors”</a:t>
            </a:r>
          </a:p>
          <a:p>
            <a:r>
              <a:rPr lang="en-US" dirty="0"/>
              <a:t>IPv4</a:t>
            </a:r>
          </a:p>
          <a:p>
            <a:pPr lvl="1"/>
            <a:r>
              <a:rPr lang="en-US" dirty="0"/>
              <a:t>32 bit addressing</a:t>
            </a:r>
          </a:p>
          <a:p>
            <a:pPr lvl="1"/>
            <a:r>
              <a:rPr lang="en-US" dirty="0"/>
              <a:t>Variable length header</a:t>
            </a:r>
          </a:p>
          <a:p>
            <a:pPr lvl="1"/>
            <a:r>
              <a:rPr lang="en-US" dirty="0"/>
              <a:t>Header error checking</a:t>
            </a:r>
          </a:p>
          <a:p>
            <a:pPr lvl="1"/>
            <a:r>
              <a:rPr lang="en-US" dirty="0"/>
              <a:t>Size limit </a:t>
            </a:r>
            <a:r>
              <a:rPr lang="en-US" dirty="0" smtClean="0"/>
              <a:t>65536B</a:t>
            </a:r>
          </a:p>
          <a:p>
            <a:r>
              <a:rPr lang="en-US" dirty="0"/>
              <a:t>IPv6</a:t>
            </a:r>
          </a:p>
          <a:p>
            <a:pPr lvl="1"/>
            <a:r>
              <a:rPr lang="en-US" dirty="0"/>
              <a:t>128 bit addressing</a:t>
            </a:r>
          </a:p>
          <a:p>
            <a:pPr lvl="1"/>
            <a:r>
              <a:rPr lang="en-US" dirty="0"/>
              <a:t>Fixed length header</a:t>
            </a:r>
          </a:p>
          <a:p>
            <a:pPr lvl="1"/>
            <a:r>
              <a:rPr lang="en-US" dirty="0"/>
              <a:t>No header error checking</a:t>
            </a:r>
          </a:p>
          <a:p>
            <a:pPr lvl="1"/>
            <a:r>
              <a:rPr lang="en-US" dirty="0" err="1" smtClean="0"/>
              <a:t>Jumbograms</a:t>
            </a:r>
            <a:endParaRPr lang="en-US" dirty="0"/>
          </a:p>
          <a:p>
            <a:pPr lvl="1"/>
            <a:r>
              <a:rPr lang="en-US" dirty="0"/>
              <a:t>Integrated </a:t>
            </a:r>
            <a:r>
              <a:rPr lang="en-US" dirty="0" err="1"/>
              <a:t>IPSec</a:t>
            </a:r>
            <a:endParaRPr lang="en-US" dirty="0"/>
          </a:p>
          <a:p>
            <a:pPr lvl="1"/>
            <a:r>
              <a:rPr lang="en-US" dirty="0"/>
              <a:t>No Fragmentation</a:t>
            </a:r>
          </a:p>
        </p:txBody>
      </p:sp>
    </p:spTree>
    <p:extLst>
      <p:ext uri="{BB962C8B-B14F-4D97-AF65-F5344CB8AC3E}">
        <p14:creationId xmlns:p14="http://schemas.microsoft.com/office/powerpoint/2010/main" val="41841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What is a Computer Network?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network is a collection of end systems, interconnected by intermediate systems</a:t>
            </a:r>
          </a:p>
          <a:p>
            <a:endParaRPr lang="en-US" dirty="0"/>
          </a:p>
        </p:txBody>
      </p:sp>
      <p:grpSp>
        <p:nvGrpSpPr>
          <p:cNvPr id="5" name="Group 156"/>
          <p:cNvGrpSpPr>
            <a:grpSpLocks/>
          </p:cNvGrpSpPr>
          <p:nvPr/>
        </p:nvGrpSpPr>
        <p:grpSpPr bwMode="auto">
          <a:xfrm>
            <a:off x="463252" y="2789146"/>
            <a:ext cx="8232353" cy="2839450"/>
            <a:chOff x="176213" y="3379788"/>
            <a:chExt cx="8662987" cy="2987675"/>
          </a:xfrm>
        </p:grpSpPr>
        <p:pic>
          <p:nvPicPr>
            <p:cNvPr id="6" name="Picture 6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738" y="3730625"/>
              <a:ext cx="58102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263" y="5083175"/>
              <a:ext cx="58102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5138" y="5661025"/>
              <a:ext cx="58102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1920875" y="3379788"/>
              <a:ext cx="746125" cy="246062"/>
              <a:chOff x="426" y="2058"/>
              <a:chExt cx="470" cy="155"/>
            </a:xfrm>
          </p:grpSpPr>
          <p:sp>
            <p:nvSpPr>
              <p:cNvPr id="151" name="Line 10"/>
              <p:cNvSpPr>
                <a:spLocks noChangeShapeType="1"/>
              </p:cNvSpPr>
              <p:nvPr/>
            </p:nvSpPr>
            <p:spPr bwMode="auto">
              <a:xfrm>
                <a:off x="426" y="2213"/>
                <a:ext cx="4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52" name="Line 11"/>
              <p:cNvSpPr>
                <a:spLocks noChangeShapeType="1"/>
              </p:cNvSpPr>
              <p:nvPr/>
            </p:nvSpPr>
            <p:spPr bwMode="auto">
              <a:xfrm>
                <a:off x="528" y="2118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53" name="Rectangle 12"/>
              <p:cNvSpPr>
                <a:spLocks noChangeArrowheads="1"/>
              </p:cNvSpPr>
              <p:nvPr/>
            </p:nvSpPr>
            <p:spPr bwMode="auto">
              <a:xfrm>
                <a:off x="498" y="2059"/>
                <a:ext cx="56" cy="5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54" name="Line 13"/>
              <p:cNvSpPr>
                <a:spLocks noChangeShapeType="1"/>
              </p:cNvSpPr>
              <p:nvPr/>
            </p:nvSpPr>
            <p:spPr bwMode="auto">
              <a:xfrm>
                <a:off x="664" y="2119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55" name="Rectangle 14"/>
              <p:cNvSpPr>
                <a:spLocks noChangeArrowheads="1"/>
              </p:cNvSpPr>
              <p:nvPr/>
            </p:nvSpPr>
            <p:spPr bwMode="auto">
              <a:xfrm>
                <a:off x="634" y="2060"/>
                <a:ext cx="56" cy="5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56" name="Line 15"/>
              <p:cNvSpPr>
                <a:spLocks noChangeShapeType="1"/>
              </p:cNvSpPr>
              <p:nvPr/>
            </p:nvSpPr>
            <p:spPr bwMode="auto">
              <a:xfrm>
                <a:off x="800" y="2117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57" name="Rectangle 16"/>
              <p:cNvSpPr>
                <a:spLocks noChangeArrowheads="1"/>
              </p:cNvSpPr>
              <p:nvPr/>
            </p:nvSpPr>
            <p:spPr bwMode="auto">
              <a:xfrm>
                <a:off x="770" y="2058"/>
                <a:ext cx="56" cy="5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grpSp>
          <p:nvGrpSpPr>
            <p:cNvPr id="10" name="Group 17"/>
            <p:cNvGrpSpPr>
              <a:grpSpLocks/>
            </p:cNvGrpSpPr>
            <p:nvPr/>
          </p:nvGrpSpPr>
          <p:grpSpPr bwMode="auto">
            <a:xfrm rot="-5400000">
              <a:off x="292100" y="3586163"/>
              <a:ext cx="673100" cy="666750"/>
              <a:chOff x="1130" y="2195"/>
              <a:chExt cx="424" cy="420"/>
            </a:xfrm>
          </p:grpSpPr>
          <p:sp>
            <p:nvSpPr>
              <p:cNvPr id="136" name="Line 18"/>
              <p:cNvSpPr>
                <a:spLocks noChangeShapeType="1"/>
              </p:cNvSpPr>
              <p:nvPr/>
            </p:nvSpPr>
            <p:spPr bwMode="auto">
              <a:xfrm>
                <a:off x="1348" y="225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37" name="Rectangle 19"/>
              <p:cNvSpPr>
                <a:spLocks noChangeArrowheads="1"/>
              </p:cNvSpPr>
              <p:nvPr/>
            </p:nvSpPr>
            <p:spPr bwMode="auto">
              <a:xfrm>
                <a:off x="1321" y="2195"/>
                <a:ext cx="56" cy="5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grpSp>
            <p:nvGrpSpPr>
              <p:cNvPr id="138" name="Group 20"/>
              <p:cNvGrpSpPr>
                <a:grpSpLocks/>
              </p:cNvGrpSpPr>
              <p:nvPr/>
            </p:nvGrpSpPr>
            <p:grpSpPr bwMode="auto">
              <a:xfrm>
                <a:off x="1130" y="2310"/>
                <a:ext cx="105" cy="108"/>
                <a:chOff x="1130" y="2310"/>
                <a:chExt cx="105" cy="108"/>
              </a:xfrm>
            </p:grpSpPr>
            <p:sp>
              <p:nvSpPr>
                <p:cNvPr id="149" name="Freeform 21"/>
                <p:cNvSpPr>
                  <a:spLocks/>
                </p:cNvSpPr>
                <p:nvPr/>
              </p:nvSpPr>
              <p:spPr bwMode="auto">
                <a:xfrm>
                  <a:off x="1160" y="2369"/>
                  <a:ext cx="75" cy="49"/>
                </a:xfrm>
                <a:custGeom>
                  <a:avLst/>
                  <a:gdLst>
                    <a:gd name="T0" fmla="*/ 0 w 75"/>
                    <a:gd name="T1" fmla="*/ 0 h 49"/>
                    <a:gd name="T2" fmla="*/ 1 w 75"/>
                    <a:gd name="T3" fmla="*/ 49 h 49"/>
                    <a:gd name="T4" fmla="*/ 75 w 75"/>
                    <a:gd name="T5" fmla="*/ 49 h 49"/>
                    <a:gd name="T6" fmla="*/ 0 60000 65536"/>
                    <a:gd name="T7" fmla="*/ 0 60000 65536"/>
                    <a:gd name="T8" fmla="*/ 0 60000 65536"/>
                    <a:gd name="T9" fmla="*/ 0 w 75"/>
                    <a:gd name="T10" fmla="*/ 0 h 49"/>
                    <a:gd name="T11" fmla="*/ 75 w 75"/>
                    <a:gd name="T12" fmla="*/ 49 h 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5" h="49">
                      <a:moveTo>
                        <a:pt x="0" y="0"/>
                      </a:moveTo>
                      <a:lnTo>
                        <a:pt x="1" y="49"/>
                      </a:lnTo>
                      <a:lnTo>
                        <a:pt x="75" y="49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150" name="Rectangle 22"/>
                <p:cNvSpPr>
                  <a:spLocks noChangeArrowheads="1"/>
                </p:cNvSpPr>
                <p:nvPr/>
              </p:nvSpPr>
              <p:spPr bwMode="auto">
                <a:xfrm>
                  <a:off x="1130" y="2310"/>
                  <a:ext cx="56" cy="56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</p:grpSp>
          <p:sp>
            <p:nvSpPr>
              <p:cNvPr id="139" name="Oval 23"/>
              <p:cNvSpPr>
                <a:spLocks noChangeArrowheads="1"/>
              </p:cNvSpPr>
              <p:nvPr/>
            </p:nvSpPr>
            <p:spPr bwMode="auto">
              <a:xfrm>
                <a:off x="1233" y="2346"/>
                <a:ext cx="225" cy="22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grpSp>
            <p:nvGrpSpPr>
              <p:cNvPr id="140" name="Group 24"/>
              <p:cNvGrpSpPr>
                <a:grpSpLocks/>
              </p:cNvGrpSpPr>
              <p:nvPr/>
            </p:nvGrpSpPr>
            <p:grpSpPr bwMode="auto">
              <a:xfrm flipH="1">
                <a:off x="1449" y="2311"/>
                <a:ext cx="105" cy="108"/>
                <a:chOff x="1130" y="2310"/>
                <a:chExt cx="105" cy="108"/>
              </a:xfrm>
            </p:grpSpPr>
            <p:sp>
              <p:nvSpPr>
                <p:cNvPr id="147" name="Freeform 25"/>
                <p:cNvSpPr>
                  <a:spLocks/>
                </p:cNvSpPr>
                <p:nvPr/>
              </p:nvSpPr>
              <p:spPr bwMode="auto">
                <a:xfrm>
                  <a:off x="1160" y="2369"/>
                  <a:ext cx="75" cy="49"/>
                </a:xfrm>
                <a:custGeom>
                  <a:avLst/>
                  <a:gdLst>
                    <a:gd name="T0" fmla="*/ 0 w 75"/>
                    <a:gd name="T1" fmla="*/ 0 h 49"/>
                    <a:gd name="T2" fmla="*/ 1 w 75"/>
                    <a:gd name="T3" fmla="*/ 49 h 49"/>
                    <a:gd name="T4" fmla="*/ 75 w 75"/>
                    <a:gd name="T5" fmla="*/ 49 h 49"/>
                    <a:gd name="T6" fmla="*/ 0 60000 65536"/>
                    <a:gd name="T7" fmla="*/ 0 60000 65536"/>
                    <a:gd name="T8" fmla="*/ 0 60000 65536"/>
                    <a:gd name="T9" fmla="*/ 0 w 75"/>
                    <a:gd name="T10" fmla="*/ 0 h 49"/>
                    <a:gd name="T11" fmla="*/ 75 w 75"/>
                    <a:gd name="T12" fmla="*/ 49 h 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5" h="49">
                      <a:moveTo>
                        <a:pt x="0" y="0"/>
                      </a:moveTo>
                      <a:lnTo>
                        <a:pt x="1" y="49"/>
                      </a:lnTo>
                      <a:lnTo>
                        <a:pt x="75" y="49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148" name="Rectangle 26"/>
                <p:cNvSpPr>
                  <a:spLocks noChangeArrowheads="1"/>
                </p:cNvSpPr>
                <p:nvPr/>
              </p:nvSpPr>
              <p:spPr bwMode="auto">
                <a:xfrm>
                  <a:off x="1130" y="2310"/>
                  <a:ext cx="56" cy="56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27"/>
              <p:cNvGrpSpPr>
                <a:grpSpLocks/>
              </p:cNvGrpSpPr>
              <p:nvPr/>
            </p:nvGrpSpPr>
            <p:grpSpPr bwMode="auto">
              <a:xfrm flipV="1">
                <a:off x="1134" y="2506"/>
                <a:ext cx="105" cy="108"/>
                <a:chOff x="1130" y="2310"/>
                <a:chExt cx="105" cy="108"/>
              </a:xfrm>
            </p:grpSpPr>
            <p:sp>
              <p:nvSpPr>
                <p:cNvPr id="145" name="Freeform 28"/>
                <p:cNvSpPr>
                  <a:spLocks/>
                </p:cNvSpPr>
                <p:nvPr/>
              </p:nvSpPr>
              <p:spPr bwMode="auto">
                <a:xfrm>
                  <a:off x="1160" y="2369"/>
                  <a:ext cx="75" cy="49"/>
                </a:xfrm>
                <a:custGeom>
                  <a:avLst/>
                  <a:gdLst>
                    <a:gd name="T0" fmla="*/ 0 w 75"/>
                    <a:gd name="T1" fmla="*/ 0 h 49"/>
                    <a:gd name="T2" fmla="*/ 1 w 75"/>
                    <a:gd name="T3" fmla="*/ 49 h 49"/>
                    <a:gd name="T4" fmla="*/ 75 w 75"/>
                    <a:gd name="T5" fmla="*/ 49 h 49"/>
                    <a:gd name="T6" fmla="*/ 0 60000 65536"/>
                    <a:gd name="T7" fmla="*/ 0 60000 65536"/>
                    <a:gd name="T8" fmla="*/ 0 60000 65536"/>
                    <a:gd name="T9" fmla="*/ 0 w 75"/>
                    <a:gd name="T10" fmla="*/ 0 h 49"/>
                    <a:gd name="T11" fmla="*/ 75 w 75"/>
                    <a:gd name="T12" fmla="*/ 49 h 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5" h="49">
                      <a:moveTo>
                        <a:pt x="0" y="0"/>
                      </a:moveTo>
                      <a:lnTo>
                        <a:pt x="1" y="49"/>
                      </a:lnTo>
                      <a:lnTo>
                        <a:pt x="75" y="49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146" name="Rectangle 29"/>
                <p:cNvSpPr>
                  <a:spLocks noChangeArrowheads="1"/>
                </p:cNvSpPr>
                <p:nvPr/>
              </p:nvSpPr>
              <p:spPr bwMode="auto">
                <a:xfrm>
                  <a:off x="1130" y="2310"/>
                  <a:ext cx="56" cy="56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30"/>
              <p:cNvGrpSpPr>
                <a:grpSpLocks/>
              </p:cNvGrpSpPr>
              <p:nvPr/>
            </p:nvGrpSpPr>
            <p:grpSpPr bwMode="auto">
              <a:xfrm flipH="1" flipV="1">
                <a:off x="1447" y="2507"/>
                <a:ext cx="105" cy="108"/>
                <a:chOff x="1130" y="2310"/>
                <a:chExt cx="105" cy="108"/>
              </a:xfrm>
            </p:grpSpPr>
            <p:sp>
              <p:nvSpPr>
                <p:cNvPr id="143" name="Freeform 31"/>
                <p:cNvSpPr>
                  <a:spLocks/>
                </p:cNvSpPr>
                <p:nvPr/>
              </p:nvSpPr>
              <p:spPr bwMode="auto">
                <a:xfrm>
                  <a:off x="1160" y="2369"/>
                  <a:ext cx="75" cy="49"/>
                </a:xfrm>
                <a:custGeom>
                  <a:avLst/>
                  <a:gdLst>
                    <a:gd name="T0" fmla="*/ 0 w 75"/>
                    <a:gd name="T1" fmla="*/ 0 h 49"/>
                    <a:gd name="T2" fmla="*/ 1 w 75"/>
                    <a:gd name="T3" fmla="*/ 49 h 49"/>
                    <a:gd name="T4" fmla="*/ 75 w 75"/>
                    <a:gd name="T5" fmla="*/ 49 h 49"/>
                    <a:gd name="T6" fmla="*/ 0 60000 65536"/>
                    <a:gd name="T7" fmla="*/ 0 60000 65536"/>
                    <a:gd name="T8" fmla="*/ 0 60000 65536"/>
                    <a:gd name="T9" fmla="*/ 0 w 75"/>
                    <a:gd name="T10" fmla="*/ 0 h 49"/>
                    <a:gd name="T11" fmla="*/ 75 w 75"/>
                    <a:gd name="T12" fmla="*/ 49 h 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5" h="49">
                      <a:moveTo>
                        <a:pt x="0" y="0"/>
                      </a:moveTo>
                      <a:lnTo>
                        <a:pt x="1" y="49"/>
                      </a:lnTo>
                      <a:lnTo>
                        <a:pt x="75" y="49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144" name="Rectangle 32"/>
                <p:cNvSpPr>
                  <a:spLocks noChangeArrowheads="1"/>
                </p:cNvSpPr>
                <p:nvPr/>
              </p:nvSpPr>
              <p:spPr bwMode="auto">
                <a:xfrm>
                  <a:off x="1130" y="2310"/>
                  <a:ext cx="56" cy="56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" name="Group 33"/>
            <p:cNvGrpSpPr>
              <a:grpSpLocks/>
            </p:cNvGrpSpPr>
            <p:nvPr/>
          </p:nvGrpSpPr>
          <p:grpSpPr bwMode="auto">
            <a:xfrm flipV="1">
              <a:off x="1906588" y="4164013"/>
              <a:ext cx="746125" cy="246062"/>
              <a:chOff x="426" y="2058"/>
              <a:chExt cx="470" cy="155"/>
            </a:xfrm>
          </p:grpSpPr>
          <p:sp>
            <p:nvSpPr>
              <p:cNvPr id="129" name="Line 34"/>
              <p:cNvSpPr>
                <a:spLocks noChangeShapeType="1"/>
              </p:cNvSpPr>
              <p:nvPr/>
            </p:nvSpPr>
            <p:spPr bwMode="auto">
              <a:xfrm>
                <a:off x="426" y="2213"/>
                <a:ext cx="4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30" name="Line 35"/>
              <p:cNvSpPr>
                <a:spLocks noChangeShapeType="1"/>
              </p:cNvSpPr>
              <p:nvPr/>
            </p:nvSpPr>
            <p:spPr bwMode="auto">
              <a:xfrm>
                <a:off x="528" y="2118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31" name="Rectangle 36"/>
              <p:cNvSpPr>
                <a:spLocks noChangeArrowheads="1"/>
              </p:cNvSpPr>
              <p:nvPr/>
            </p:nvSpPr>
            <p:spPr bwMode="auto">
              <a:xfrm>
                <a:off x="498" y="2059"/>
                <a:ext cx="56" cy="5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32" name="Line 37"/>
              <p:cNvSpPr>
                <a:spLocks noChangeShapeType="1"/>
              </p:cNvSpPr>
              <p:nvPr/>
            </p:nvSpPr>
            <p:spPr bwMode="auto">
              <a:xfrm>
                <a:off x="664" y="2119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33" name="Rectangle 38"/>
              <p:cNvSpPr>
                <a:spLocks noChangeArrowheads="1"/>
              </p:cNvSpPr>
              <p:nvPr/>
            </p:nvSpPr>
            <p:spPr bwMode="auto">
              <a:xfrm>
                <a:off x="634" y="2060"/>
                <a:ext cx="56" cy="5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34" name="Line 39"/>
              <p:cNvSpPr>
                <a:spLocks noChangeShapeType="1"/>
              </p:cNvSpPr>
              <p:nvPr/>
            </p:nvSpPr>
            <p:spPr bwMode="auto">
              <a:xfrm>
                <a:off x="800" y="2117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35" name="Rectangle 40"/>
              <p:cNvSpPr>
                <a:spLocks noChangeArrowheads="1"/>
              </p:cNvSpPr>
              <p:nvPr/>
            </p:nvSpPr>
            <p:spPr bwMode="auto">
              <a:xfrm>
                <a:off x="770" y="2058"/>
                <a:ext cx="56" cy="5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sp>
          <p:nvSpPr>
            <p:cNvPr id="12" name="Line 41"/>
            <p:cNvSpPr>
              <a:spLocks noChangeShapeType="1"/>
            </p:cNvSpPr>
            <p:nvPr/>
          </p:nvSpPr>
          <p:spPr bwMode="auto">
            <a:xfrm>
              <a:off x="889000" y="3905250"/>
              <a:ext cx="3222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3" name="Line 42"/>
            <p:cNvSpPr>
              <a:spLocks noChangeShapeType="1"/>
            </p:cNvSpPr>
            <p:nvPr/>
          </p:nvSpPr>
          <p:spPr bwMode="auto">
            <a:xfrm flipV="1">
              <a:off x="1760538" y="3633788"/>
              <a:ext cx="415925" cy="195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4" name="Line 43"/>
            <p:cNvSpPr>
              <a:spLocks noChangeShapeType="1"/>
            </p:cNvSpPr>
            <p:nvPr/>
          </p:nvSpPr>
          <p:spPr bwMode="auto">
            <a:xfrm>
              <a:off x="1795463" y="3963988"/>
              <a:ext cx="363537" cy="195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5" name="Line 44"/>
            <p:cNvSpPr>
              <a:spLocks noChangeShapeType="1"/>
            </p:cNvSpPr>
            <p:nvPr/>
          </p:nvSpPr>
          <p:spPr bwMode="auto">
            <a:xfrm flipH="1">
              <a:off x="1244600" y="4075113"/>
              <a:ext cx="220663" cy="101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grpSp>
          <p:nvGrpSpPr>
            <p:cNvPr id="16" name="Group 45"/>
            <p:cNvGrpSpPr>
              <a:grpSpLocks/>
            </p:cNvGrpSpPr>
            <p:nvPr/>
          </p:nvGrpSpPr>
          <p:grpSpPr bwMode="auto">
            <a:xfrm>
              <a:off x="190500" y="4722813"/>
              <a:ext cx="746125" cy="246062"/>
              <a:chOff x="426" y="2058"/>
              <a:chExt cx="470" cy="155"/>
            </a:xfrm>
          </p:grpSpPr>
          <p:sp>
            <p:nvSpPr>
              <p:cNvPr id="122" name="Line 46"/>
              <p:cNvSpPr>
                <a:spLocks noChangeShapeType="1"/>
              </p:cNvSpPr>
              <p:nvPr/>
            </p:nvSpPr>
            <p:spPr bwMode="auto">
              <a:xfrm>
                <a:off x="426" y="2213"/>
                <a:ext cx="4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23" name="Line 47"/>
              <p:cNvSpPr>
                <a:spLocks noChangeShapeType="1"/>
              </p:cNvSpPr>
              <p:nvPr/>
            </p:nvSpPr>
            <p:spPr bwMode="auto">
              <a:xfrm>
                <a:off x="528" y="2118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24" name="Rectangle 48"/>
              <p:cNvSpPr>
                <a:spLocks noChangeArrowheads="1"/>
              </p:cNvSpPr>
              <p:nvPr/>
            </p:nvSpPr>
            <p:spPr bwMode="auto">
              <a:xfrm>
                <a:off x="498" y="2059"/>
                <a:ext cx="56" cy="5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25" name="Line 49"/>
              <p:cNvSpPr>
                <a:spLocks noChangeShapeType="1"/>
              </p:cNvSpPr>
              <p:nvPr/>
            </p:nvSpPr>
            <p:spPr bwMode="auto">
              <a:xfrm>
                <a:off x="664" y="2119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26" name="Rectangle 50"/>
              <p:cNvSpPr>
                <a:spLocks noChangeArrowheads="1"/>
              </p:cNvSpPr>
              <p:nvPr/>
            </p:nvSpPr>
            <p:spPr bwMode="auto">
              <a:xfrm>
                <a:off x="634" y="2060"/>
                <a:ext cx="56" cy="5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27" name="Line 51"/>
              <p:cNvSpPr>
                <a:spLocks noChangeShapeType="1"/>
              </p:cNvSpPr>
              <p:nvPr/>
            </p:nvSpPr>
            <p:spPr bwMode="auto">
              <a:xfrm>
                <a:off x="800" y="2117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28" name="Rectangle 52"/>
              <p:cNvSpPr>
                <a:spLocks noChangeArrowheads="1"/>
              </p:cNvSpPr>
              <p:nvPr/>
            </p:nvSpPr>
            <p:spPr bwMode="auto">
              <a:xfrm>
                <a:off x="770" y="2058"/>
                <a:ext cx="56" cy="5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grpSp>
          <p:nvGrpSpPr>
            <p:cNvPr id="17" name="Group 53"/>
            <p:cNvGrpSpPr>
              <a:grpSpLocks/>
            </p:cNvGrpSpPr>
            <p:nvPr/>
          </p:nvGrpSpPr>
          <p:grpSpPr bwMode="auto">
            <a:xfrm flipV="1">
              <a:off x="176213" y="5507038"/>
              <a:ext cx="746125" cy="246062"/>
              <a:chOff x="426" y="2058"/>
              <a:chExt cx="470" cy="155"/>
            </a:xfrm>
          </p:grpSpPr>
          <p:sp>
            <p:nvSpPr>
              <p:cNvPr id="115" name="Line 54"/>
              <p:cNvSpPr>
                <a:spLocks noChangeShapeType="1"/>
              </p:cNvSpPr>
              <p:nvPr/>
            </p:nvSpPr>
            <p:spPr bwMode="auto">
              <a:xfrm>
                <a:off x="426" y="2213"/>
                <a:ext cx="4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16" name="Line 55"/>
              <p:cNvSpPr>
                <a:spLocks noChangeShapeType="1"/>
              </p:cNvSpPr>
              <p:nvPr/>
            </p:nvSpPr>
            <p:spPr bwMode="auto">
              <a:xfrm>
                <a:off x="528" y="2118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17" name="Rectangle 56"/>
              <p:cNvSpPr>
                <a:spLocks noChangeArrowheads="1"/>
              </p:cNvSpPr>
              <p:nvPr/>
            </p:nvSpPr>
            <p:spPr bwMode="auto">
              <a:xfrm>
                <a:off x="498" y="2059"/>
                <a:ext cx="56" cy="5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18" name="Line 57"/>
              <p:cNvSpPr>
                <a:spLocks noChangeShapeType="1"/>
              </p:cNvSpPr>
              <p:nvPr/>
            </p:nvSpPr>
            <p:spPr bwMode="auto">
              <a:xfrm>
                <a:off x="664" y="2119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19" name="Rectangle 58"/>
              <p:cNvSpPr>
                <a:spLocks noChangeArrowheads="1"/>
              </p:cNvSpPr>
              <p:nvPr/>
            </p:nvSpPr>
            <p:spPr bwMode="auto">
              <a:xfrm>
                <a:off x="634" y="2060"/>
                <a:ext cx="56" cy="5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20" name="Line 59"/>
              <p:cNvSpPr>
                <a:spLocks noChangeShapeType="1"/>
              </p:cNvSpPr>
              <p:nvPr/>
            </p:nvSpPr>
            <p:spPr bwMode="auto">
              <a:xfrm>
                <a:off x="800" y="2117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21" name="Rectangle 60"/>
              <p:cNvSpPr>
                <a:spLocks noChangeArrowheads="1"/>
              </p:cNvSpPr>
              <p:nvPr/>
            </p:nvSpPr>
            <p:spPr bwMode="auto">
              <a:xfrm>
                <a:off x="770" y="2058"/>
                <a:ext cx="56" cy="5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sp>
          <p:nvSpPr>
            <p:cNvPr id="18" name="Line 61"/>
            <p:cNvSpPr>
              <a:spLocks noChangeShapeType="1"/>
            </p:cNvSpPr>
            <p:nvPr/>
          </p:nvSpPr>
          <p:spPr bwMode="auto">
            <a:xfrm flipH="1" flipV="1">
              <a:off x="668338" y="4964113"/>
              <a:ext cx="296862" cy="2619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9" name="Line 62"/>
            <p:cNvSpPr>
              <a:spLocks noChangeShapeType="1"/>
            </p:cNvSpPr>
            <p:nvPr/>
          </p:nvSpPr>
          <p:spPr bwMode="auto">
            <a:xfrm flipH="1">
              <a:off x="668338" y="5335588"/>
              <a:ext cx="288925" cy="169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0" name="Line 63"/>
            <p:cNvSpPr>
              <a:spLocks noChangeShapeType="1"/>
            </p:cNvSpPr>
            <p:nvPr/>
          </p:nvSpPr>
          <p:spPr bwMode="auto">
            <a:xfrm>
              <a:off x="1608138" y="4049713"/>
              <a:ext cx="398462" cy="1625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1" name="Line 64"/>
            <p:cNvSpPr>
              <a:spLocks noChangeShapeType="1"/>
            </p:cNvSpPr>
            <p:nvPr/>
          </p:nvSpPr>
          <p:spPr bwMode="auto">
            <a:xfrm>
              <a:off x="1363663" y="5378450"/>
              <a:ext cx="381000" cy="40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grpSp>
          <p:nvGrpSpPr>
            <p:cNvPr id="22" name="Group 65"/>
            <p:cNvGrpSpPr>
              <a:grpSpLocks/>
            </p:cNvGrpSpPr>
            <p:nvPr/>
          </p:nvGrpSpPr>
          <p:grpSpPr bwMode="auto">
            <a:xfrm>
              <a:off x="2327275" y="5337175"/>
              <a:ext cx="746125" cy="246063"/>
              <a:chOff x="426" y="2058"/>
              <a:chExt cx="470" cy="155"/>
            </a:xfrm>
          </p:grpSpPr>
          <p:sp>
            <p:nvSpPr>
              <p:cNvPr id="108" name="Line 66"/>
              <p:cNvSpPr>
                <a:spLocks noChangeShapeType="1"/>
              </p:cNvSpPr>
              <p:nvPr/>
            </p:nvSpPr>
            <p:spPr bwMode="auto">
              <a:xfrm>
                <a:off x="426" y="2213"/>
                <a:ext cx="4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09" name="Line 67"/>
              <p:cNvSpPr>
                <a:spLocks noChangeShapeType="1"/>
              </p:cNvSpPr>
              <p:nvPr/>
            </p:nvSpPr>
            <p:spPr bwMode="auto">
              <a:xfrm>
                <a:off x="528" y="2118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10" name="Rectangle 68"/>
              <p:cNvSpPr>
                <a:spLocks noChangeArrowheads="1"/>
              </p:cNvSpPr>
              <p:nvPr/>
            </p:nvSpPr>
            <p:spPr bwMode="auto">
              <a:xfrm>
                <a:off x="498" y="2059"/>
                <a:ext cx="56" cy="5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11" name="Line 69"/>
              <p:cNvSpPr>
                <a:spLocks noChangeShapeType="1"/>
              </p:cNvSpPr>
              <p:nvPr/>
            </p:nvSpPr>
            <p:spPr bwMode="auto">
              <a:xfrm>
                <a:off x="664" y="2119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12" name="Rectangle 70"/>
              <p:cNvSpPr>
                <a:spLocks noChangeArrowheads="1"/>
              </p:cNvSpPr>
              <p:nvPr/>
            </p:nvSpPr>
            <p:spPr bwMode="auto">
              <a:xfrm>
                <a:off x="634" y="2060"/>
                <a:ext cx="56" cy="5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13" name="Line 71"/>
              <p:cNvSpPr>
                <a:spLocks noChangeShapeType="1"/>
              </p:cNvSpPr>
              <p:nvPr/>
            </p:nvSpPr>
            <p:spPr bwMode="auto">
              <a:xfrm>
                <a:off x="800" y="2117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14" name="Rectangle 72"/>
              <p:cNvSpPr>
                <a:spLocks noChangeArrowheads="1"/>
              </p:cNvSpPr>
              <p:nvPr/>
            </p:nvSpPr>
            <p:spPr bwMode="auto">
              <a:xfrm>
                <a:off x="770" y="2058"/>
                <a:ext cx="56" cy="5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grpSp>
          <p:nvGrpSpPr>
            <p:cNvPr id="23" name="Group 73"/>
            <p:cNvGrpSpPr>
              <a:grpSpLocks/>
            </p:cNvGrpSpPr>
            <p:nvPr/>
          </p:nvGrpSpPr>
          <p:grpSpPr bwMode="auto">
            <a:xfrm flipV="1">
              <a:off x="2312988" y="6121400"/>
              <a:ext cx="746125" cy="246063"/>
              <a:chOff x="426" y="2058"/>
              <a:chExt cx="470" cy="155"/>
            </a:xfrm>
          </p:grpSpPr>
          <p:sp>
            <p:nvSpPr>
              <p:cNvPr id="101" name="Line 74"/>
              <p:cNvSpPr>
                <a:spLocks noChangeShapeType="1"/>
              </p:cNvSpPr>
              <p:nvPr/>
            </p:nvSpPr>
            <p:spPr bwMode="auto">
              <a:xfrm>
                <a:off x="426" y="2213"/>
                <a:ext cx="4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02" name="Line 75"/>
              <p:cNvSpPr>
                <a:spLocks noChangeShapeType="1"/>
              </p:cNvSpPr>
              <p:nvPr/>
            </p:nvSpPr>
            <p:spPr bwMode="auto">
              <a:xfrm>
                <a:off x="528" y="2118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03" name="Rectangle 76"/>
              <p:cNvSpPr>
                <a:spLocks noChangeArrowheads="1"/>
              </p:cNvSpPr>
              <p:nvPr/>
            </p:nvSpPr>
            <p:spPr bwMode="auto">
              <a:xfrm>
                <a:off x="498" y="2059"/>
                <a:ext cx="56" cy="5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04" name="Line 77"/>
              <p:cNvSpPr>
                <a:spLocks noChangeShapeType="1"/>
              </p:cNvSpPr>
              <p:nvPr/>
            </p:nvSpPr>
            <p:spPr bwMode="auto">
              <a:xfrm>
                <a:off x="664" y="2119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05" name="Rectangle 78"/>
              <p:cNvSpPr>
                <a:spLocks noChangeArrowheads="1"/>
              </p:cNvSpPr>
              <p:nvPr/>
            </p:nvSpPr>
            <p:spPr bwMode="auto">
              <a:xfrm>
                <a:off x="634" y="2060"/>
                <a:ext cx="56" cy="5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06" name="Line 79"/>
              <p:cNvSpPr>
                <a:spLocks noChangeShapeType="1"/>
              </p:cNvSpPr>
              <p:nvPr/>
            </p:nvSpPr>
            <p:spPr bwMode="auto">
              <a:xfrm>
                <a:off x="800" y="2117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07" name="Rectangle 80"/>
              <p:cNvSpPr>
                <a:spLocks noChangeArrowheads="1"/>
              </p:cNvSpPr>
              <p:nvPr/>
            </p:nvSpPr>
            <p:spPr bwMode="auto">
              <a:xfrm>
                <a:off x="770" y="2058"/>
                <a:ext cx="56" cy="5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sp>
          <p:nvSpPr>
            <p:cNvPr id="24" name="Line 81"/>
            <p:cNvSpPr>
              <a:spLocks noChangeShapeType="1"/>
            </p:cNvSpPr>
            <p:nvPr/>
          </p:nvSpPr>
          <p:spPr bwMode="auto">
            <a:xfrm flipV="1">
              <a:off x="2303463" y="5581650"/>
              <a:ext cx="287337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5" name="Line 82"/>
            <p:cNvSpPr>
              <a:spLocks noChangeShapeType="1"/>
            </p:cNvSpPr>
            <p:nvPr/>
          </p:nvSpPr>
          <p:spPr bwMode="auto">
            <a:xfrm>
              <a:off x="2293938" y="5911850"/>
              <a:ext cx="271462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pic>
          <p:nvPicPr>
            <p:cNvPr id="26" name="Picture 83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4238" y="3886200"/>
              <a:ext cx="58102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oup 84"/>
            <p:cNvGrpSpPr>
              <a:grpSpLocks/>
            </p:cNvGrpSpPr>
            <p:nvPr/>
          </p:nvGrpSpPr>
          <p:grpSpPr bwMode="auto">
            <a:xfrm>
              <a:off x="6556375" y="3562350"/>
              <a:ext cx="746125" cy="246063"/>
              <a:chOff x="426" y="2058"/>
              <a:chExt cx="470" cy="155"/>
            </a:xfrm>
          </p:grpSpPr>
          <p:sp>
            <p:nvSpPr>
              <p:cNvPr id="94" name="Line 85"/>
              <p:cNvSpPr>
                <a:spLocks noChangeShapeType="1"/>
              </p:cNvSpPr>
              <p:nvPr/>
            </p:nvSpPr>
            <p:spPr bwMode="auto">
              <a:xfrm>
                <a:off x="426" y="2213"/>
                <a:ext cx="4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95" name="Line 86"/>
              <p:cNvSpPr>
                <a:spLocks noChangeShapeType="1"/>
              </p:cNvSpPr>
              <p:nvPr/>
            </p:nvSpPr>
            <p:spPr bwMode="auto">
              <a:xfrm>
                <a:off x="528" y="2118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96" name="Rectangle 87"/>
              <p:cNvSpPr>
                <a:spLocks noChangeArrowheads="1"/>
              </p:cNvSpPr>
              <p:nvPr/>
            </p:nvSpPr>
            <p:spPr bwMode="auto">
              <a:xfrm>
                <a:off x="498" y="2059"/>
                <a:ext cx="56" cy="5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97" name="Line 88"/>
              <p:cNvSpPr>
                <a:spLocks noChangeShapeType="1"/>
              </p:cNvSpPr>
              <p:nvPr/>
            </p:nvSpPr>
            <p:spPr bwMode="auto">
              <a:xfrm>
                <a:off x="664" y="2119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98" name="Rectangle 89"/>
              <p:cNvSpPr>
                <a:spLocks noChangeArrowheads="1"/>
              </p:cNvSpPr>
              <p:nvPr/>
            </p:nvSpPr>
            <p:spPr bwMode="auto">
              <a:xfrm>
                <a:off x="634" y="2060"/>
                <a:ext cx="56" cy="5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99" name="Line 90"/>
              <p:cNvSpPr>
                <a:spLocks noChangeShapeType="1"/>
              </p:cNvSpPr>
              <p:nvPr/>
            </p:nvSpPr>
            <p:spPr bwMode="auto">
              <a:xfrm>
                <a:off x="800" y="2117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00" name="Rectangle 91"/>
              <p:cNvSpPr>
                <a:spLocks noChangeArrowheads="1"/>
              </p:cNvSpPr>
              <p:nvPr/>
            </p:nvSpPr>
            <p:spPr bwMode="auto">
              <a:xfrm>
                <a:off x="770" y="2058"/>
                <a:ext cx="56" cy="5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grpSp>
          <p:nvGrpSpPr>
            <p:cNvPr id="28" name="Group 92"/>
            <p:cNvGrpSpPr>
              <a:grpSpLocks/>
            </p:cNvGrpSpPr>
            <p:nvPr/>
          </p:nvGrpSpPr>
          <p:grpSpPr bwMode="auto">
            <a:xfrm flipV="1">
              <a:off x="6542088" y="4346575"/>
              <a:ext cx="746125" cy="246063"/>
              <a:chOff x="426" y="2058"/>
              <a:chExt cx="470" cy="155"/>
            </a:xfrm>
          </p:grpSpPr>
          <p:sp>
            <p:nvSpPr>
              <p:cNvPr id="87" name="Line 93"/>
              <p:cNvSpPr>
                <a:spLocks noChangeShapeType="1"/>
              </p:cNvSpPr>
              <p:nvPr/>
            </p:nvSpPr>
            <p:spPr bwMode="auto">
              <a:xfrm>
                <a:off x="426" y="2213"/>
                <a:ext cx="4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88" name="Line 94"/>
              <p:cNvSpPr>
                <a:spLocks noChangeShapeType="1"/>
              </p:cNvSpPr>
              <p:nvPr/>
            </p:nvSpPr>
            <p:spPr bwMode="auto">
              <a:xfrm>
                <a:off x="528" y="2118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89" name="Rectangle 95"/>
              <p:cNvSpPr>
                <a:spLocks noChangeArrowheads="1"/>
              </p:cNvSpPr>
              <p:nvPr/>
            </p:nvSpPr>
            <p:spPr bwMode="auto">
              <a:xfrm>
                <a:off x="498" y="2059"/>
                <a:ext cx="56" cy="5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90" name="Line 96"/>
              <p:cNvSpPr>
                <a:spLocks noChangeShapeType="1"/>
              </p:cNvSpPr>
              <p:nvPr/>
            </p:nvSpPr>
            <p:spPr bwMode="auto">
              <a:xfrm>
                <a:off x="664" y="2119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91" name="Rectangle 97"/>
              <p:cNvSpPr>
                <a:spLocks noChangeArrowheads="1"/>
              </p:cNvSpPr>
              <p:nvPr/>
            </p:nvSpPr>
            <p:spPr bwMode="auto">
              <a:xfrm>
                <a:off x="634" y="2060"/>
                <a:ext cx="56" cy="5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92" name="Line 98"/>
              <p:cNvSpPr>
                <a:spLocks noChangeShapeType="1"/>
              </p:cNvSpPr>
              <p:nvPr/>
            </p:nvSpPr>
            <p:spPr bwMode="auto">
              <a:xfrm>
                <a:off x="800" y="2117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93" name="Rectangle 99"/>
              <p:cNvSpPr>
                <a:spLocks noChangeArrowheads="1"/>
              </p:cNvSpPr>
              <p:nvPr/>
            </p:nvSpPr>
            <p:spPr bwMode="auto">
              <a:xfrm>
                <a:off x="770" y="2058"/>
                <a:ext cx="56" cy="5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sp>
          <p:nvSpPr>
            <p:cNvPr id="29" name="Line 100"/>
            <p:cNvSpPr>
              <a:spLocks noChangeShapeType="1"/>
            </p:cNvSpPr>
            <p:nvPr/>
          </p:nvSpPr>
          <p:spPr bwMode="auto">
            <a:xfrm flipV="1">
              <a:off x="6532563" y="3806825"/>
              <a:ext cx="287337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0" name="Line 101"/>
            <p:cNvSpPr>
              <a:spLocks noChangeShapeType="1"/>
            </p:cNvSpPr>
            <p:nvPr/>
          </p:nvSpPr>
          <p:spPr bwMode="auto">
            <a:xfrm>
              <a:off x="6523038" y="4137025"/>
              <a:ext cx="271462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pic>
          <p:nvPicPr>
            <p:cNvPr id="31" name="Picture 102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7263" y="3906838"/>
              <a:ext cx="581025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Line 103"/>
            <p:cNvSpPr>
              <a:spLocks noChangeShapeType="1"/>
            </p:cNvSpPr>
            <p:nvPr/>
          </p:nvSpPr>
          <p:spPr bwMode="auto">
            <a:xfrm>
              <a:off x="7061200" y="3811588"/>
              <a:ext cx="254000" cy="169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3" name="Line 104"/>
            <p:cNvSpPr>
              <a:spLocks noChangeShapeType="1"/>
            </p:cNvSpPr>
            <p:nvPr/>
          </p:nvSpPr>
          <p:spPr bwMode="auto">
            <a:xfrm flipV="1">
              <a:off x="7027863" y="4151313"/>
              <a:ext cx="287337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grpSp>
          <p:nvGrpSpPr>
            <p:cNvPr id="34" name="Group 105"/>
            <p:cNvGrpSpPr>
              <a:grpSpLocks/>
            </p:cNvGrpSpPr>
            <p:nvPr/>
          </p:nvGrpSpPr>
          <p:grpSpPr bwMode="auto">
            <a:xfrm rot="5400000">
              <a:off x="8169275" y="3719513"/>
              <a:ext cx="673100" cy="666750"/>
              <a:chOff x="1130" y="2195"/>
              <a:chExt cx="424" cy="420"/>
            </a:xfrm>
          </p:grpSpPr>
          <p:sp>
            <p:nvSpPr>
              <p:cNvPr id="72" name="Line 106"/>
              <p:cNvSpPr>
                <a:spLocks noChangeShapeType="1"/>
              </p:cNvSpPr>
              <p:nvPr/>
            </p:nvSpPr>
            <p:spPr bwMode="auto">
              <a:xfrm>
                <a:off x="1348" y="225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73" name="Rectangle 107"/>
              <p:cNvSpPr>
                <a:spLocks noChangeArrowheads="1"/>
              </p:cNvSpPr>
              <p:nvPr/>
            </p:nvSpPr>
            <p:spPr bwMode="auto">
              <a:xfrm>
                <a:off x="1321" y="2195"/>
                <a:ext cx="56" cy="5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grpSp>
            <p:nvGrpSpPr>
              <p:cNvPr id="74" name="Group 108"/>
              <p:cNvGrpSpPr>
                <a:grpSpLocks/>
              </p:cNvGrpSpPr>
              <p:nvPr/>
            </p:nvGrpSpPr>
            <p:grpSpPr bwMode="auto">
              <a:xfrm>
                <a:off x="1130" y="2310"/>
                <a:ext cx="105" cy="108"/>
                <a:chOff x="1130" y="2310"/>
                <a:chExt cx="105" cy="108"/>
              </a:xfrm>
            </p:grpSpPr>
            <p:sp>
              <p:nvSpPr>
                <p:cNvPr id="85" name="Freeform 109"/>
                <p:cNvSpPr>
                  <a:spLocks/>
                </p:cNvSpPr>
                <p:nvPr/>
              </p:nvSpPr>
              <p:spPr bwMode="auto">
                <a:xfrm>
                  <a:off x="1160" y="2369"/>
                  <a:ext cx="75" cy="49"/>
                </a:xfrm>
                <a:custGeom>
                  <a:avLst/>
                  <a:gdLst>
                    <a:gd name="T0" fmla="*/ 0 w 75"/>
                    <a:gd name="T1" fmla="*/ 0 h 49"/>
                    <a:gd name="T2" fmla="*/ 1 w 75"/>
                    <a:gd name="T3" fmla="*/ 49 h 49"/>
                    <a:gd name="T4" fmla="*/ 75 w 75"/>
                    <a:gd name="T5" fmla="*/ 49 h 49"/>
                    <a:gd name="T6" fmla="*/ 0 60000 65536"/>
                    <a:gd name="T7" fmla="*/ 0 60000 65536"/>
                    <a:gd name="T8" fmla="*/ 0 60000 65536"/>
                    <a:gd name="T9" fmla="*/ 0 w 75"/>
                    <a:gd name="T10" fmla="*/ 0 h 49"/>
                    <a:gd name="T11" fmla="*/ 75 w 75"/>
                    <a:gd name="T12" fmla="*/ 49 h 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5" h="49">
                      <a:moveTo>
                        <a:pt x="0" y="0"/>
                      </a:moveTo>
                      <a:lnTo>
                        <a:pt x="1" y="49"/>
                      </a:lnTo>
                      <a:lnTo>
                        <a:pt x="75" y="49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86" name="Rectangle 110"/>
                <p:cNvSpPr>
                  <a:spLocks noChangeArrowheads="1"/>
                </p:cNvSpPr>
                <p:nvPr/>
              </p:nvSpPr>
              <p:spPr bwMode="auto">
                <a:xfrm>
                  <a:off x="1130" y="2310"/>
                  <a:ext cx="56" cy="56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</p:grpSp>
          <p:sp>
            <p:nvSpPr>
              <p:cNvPr id="75" name="Oval 111"/>
              <p:cNvSpPr>
                <a:spLocks noChangeArrowheads="1"/>
              </p:cNvSpPr>
              <p:nvPr/>
            </p:nvSpPr>
            <p:spPr bwMode="auto">
              <a:xfrm>
                <a:off x="1233" y="2346"/>
                <a:ext cx="225" cy="22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grpSp>
            <p:nvGrpSpPr>
              <p:cNvPr id="76" name="Group 112"/>
              <p:cNvGrpSpPr>
                <a:grpSpLocks/>
              </p:cNvGrpSpPr>
              <p:nvPr/>
            </p:nvGrpSpPr>
            <p:grpSpPr bwMode="auto">
              <a:xfrm flipH="1">
                <a:off x="1449" y="2311"/>
                <a:ext cx="105" cy="108"/>
                <a:chOff x="1130" y="2310"/>
                <a:chExt cx="105" cy="108"/>
              </a:xfrm>
            </p:grpSpPr>
            <p:sp>
              <p:nvSpPr>
                <p:cNvPr id="83" name="Freeform 113"/>
                <p:cNvSpPr>
                  <a:spLocks/>
                </p:cNvSpPr>
                <p:nvPr/>
              </p:nvSpPr>
              <p:spPr bwMode="auto">
                <a:xfrm>
                  <a:off x="1160" y="2369"/>
                  <a:ext cx="75" cy="49"/>
                </a:xfrm>
                <a:custGeom>
                  <a:avLst/>
                  <a:gdLst>
                    <a:gd name="T0" fmla="*/ 0 w 75"/>
                    <a:gd name="T1" fmla="*/ 0 h 49"/>
                    <a:gd name="T2" fmla="*/ 1 w 75"/>
                    <a:gd name="T3" fmla="*/ 49 h 49"/>
                    <a:gd name="T4" fmla="*/ 75 w 75"/>
                    <a:gd name="T5" fmla="*/ 49 h 49"/>
                    <a:gd name="T6" fmla="*/ 0 60000 65536"/>
                    <a:gd name="T7" fmla="*/ 0 60000 65536"/>
                    <a:gd name="T8" fmla="*/ 0 60000 65536"/>
                    <a:gd name="T9" fmla="*/ 0 w 75"/>
                    <a:gd name="T10" fmla="*/ 0 h 49"/>
                    <a:gd name="T11" fmla="*/ 75 w 75"/>
                    <a:gd name="T12" fmla="*/ 49 h 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5" h="49">
                      <a:moveTo>
                        <a:pt x="0" y="0"/>
                      </a:moveTo>
                      <a:lnTo>
                        <a:pt x="1" y="49"/>
                      </a:lnTo>
                      <a:lnTo>
                        <a:pt x="75" y="49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84" name="Rectangle 114"/>
                <p:cNvSpPr>
                  <a:spLocks noChangeArrowheads="1"/>
                </p:cNvSpPr>
                <p:nvPr/>
              </p:nvSpPr>
              <p:spPr bwMode="auto">
                <a:xfrm>
                  <a:off x="1130" y="2310"/>
                  <a:ext cx="56" cy="56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7" name="Group 115"/>
              <p:cNvGrpSpPr>
                <a:grpSpLocks/>
              </p:cNvGrpSpPr>
              <p:nvPr/>
            </p:nvGrpSpPr>
            <p:grpSpPr bwMode="auto">
              <a:xfrm flipV="1">
                <a:off x="1134" y="2506"/>
                <a:ext cx="105" cy="108"/>
                <a:chOff x="1130" y="2310"/>
                <a:chExt cx="105" cy="108"/>
              </a:xfrm>
            </p:grpSpPr>
            <p:sp>
              <p:nvSpPr>
                <p:cNvPr id="81" name="Freeform 116"/>
                <p:cNvSpPr>
                  <a:spLocks/>
                </p:cNvSpPr>
                <p:nvPr/>
              </p:nvSpPr>
              <p:spPr bwMode="auto">
                <a:xfrm>
                  <a:off x="1160" y="2369"/>
                  <a:ext cx="75" cy="49"/>
                </a:xfrm>
                <a:custGeom>
                  <a:avLst/>
                  <a:gdLst>
                    <a:gd name="T0" fmla="*/ 0 w 75"/>
                    <a:gd name="T1" fmla="*/ 0 h 49"/>
                    <a:gd name="T2" fmla="*/ 1 w 75"/>
                    <a:gd name="T3" fmla="*/ 49 h 49"/>
                    <a:gd name="T4" fmla="*/ 75 w 75"/>
                    <a:gd name="T5" fmla="*/ 49 h 49"/>
                    <a:gd name="T6" fmla="*/ 0 60000 65536"/>
                    <a:gd name="T7" fmla="*/ 0 60000 65536"/>
                    <a:gd name="T8" fmla="*/ 0 60000 65536"/>
                    <a:gd name="T9" fmla="*/ 0 w 75"/>
                    <a:gd name="T10" fmla="*/ 0 h 49"/>
                    <a:gd name="T11" fmla="*/ 75 w 75"/>
                    <a:gd name="T12" fmla="*/ 49 h 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5" h="49">
                      <a:moveTo>
                        <a:pt x="0" y="0"/>
                      </a:moveTo>
                      <a:lnTo>
                        <a:pt x="1" y="49"/>
                      </a:lnTo>
                      <a:lnTo>
                        <a:pt x="75" y="49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82" name="Rectangle 117"/>
                <p:cNvSpPr>
                  <a:spLocks noChangeArrowheads="1"/>
                </p:cNvSpPr>
                <p:nvPr/>
              </p:nvSpPr>
              <p:spPr bwMode="auto">
                <a:xfrm>
                  <a:off x="1130" y="2310"/>
                  <a:ext cx="56" cy="56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" name="Group 118"/>
              <p:cNvGrpSpPr>
                <a:grpSpLocks/>
              </p:cNvGrpSpPr>
              <p:nvPr/>
            </p:nvGrpSpPr>
            <p:grpSpPr bwMode="auto">
              <a:xfrm flipH="1" flipV="1">
                <a:off x="1447" y="2507"/>
                <a:ext cx="105" cy="108"/>
                <a:chOff x="1130" y="2310"/>
                <a:chExt cx="105" cy="108"/>
              </a:xfrm>
            </p:grpSpPr>
            <p:sp>
              <p:nvSpPr>
                <p:cNvPr id="79" name="Freeform 119"/>
                <p:cNvSpPr>
                  <a:spLocks/>
                </p:cNvSpPr>
                <p:nvPr/>
              </p:nvSpPr>
              <p:spPr bwMode="auto">
                <a:xfrm>
                  <a:off x="1160" y="2369"/>
                  <a:ext cx="75" cy="49"/>
                </a:xfrm>
                <a:custGeom>
                  <a:avLst/>
                  <a:gdLst>
                    <a:gd name="T0" fmla="*/ 0 w 75"/>
                    <a:gd name="T1" fmla="*/ 0 h 49"/>
                    <a:gd name="T2" fmla="*/ 1 w 75"/>
                    <a:gd name="T3" fmla="*/ 49 h 49"/>
                    <a:gd name="T4" fmla="*/ 75 w 75"/>
                    <a:gd name="T5" fmla="*/ 49 h 49"/>
                    <a:gd name="T6" fmla="*/ 0 60000 65536"/>
                    <a:gd name="T7" fmla="*/ 0 60000 65536"/>
                    <a:gd name="T8" fmla="*/ 0 60000 65536"/>
                    <a:gd name="T9" fmla="*/ 0 w 75"/>
                    <a:gd name="T10" fmla="*/ 0 h 49"/>
                    <a:gd name="T11" fmla="*/ 75 w 75"/>
                    <a:gd name="T12" fmla="*/ 49 h 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5" h="49">
                      <a:moveTo>
                        <a:pt x="0" y="0"/>
                      </a:moveTo>
                      <a:lnTo>
                        <a:pt x="1" y="49"/>
                      </a:lnTo>
                      <a:lnTo>
                        <a:pt x="75" y="49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80" name="Rectangle 120"/>
                <p:cNvSpPr>
                  <a:spLocks noChangeArrowheads="1"/>
                </p:cNvSpPr>
                <p:nvPr/>
              </p:nvSpPr>
              <p:spPr bwMode="auto">
                <a:xfrm>
                  <a:off x="1130" y="2310"/>
                  <a:ext cx="56" cy="56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5" name="Line 121"/>
            <p:cNvSpPr>
              <a:spLocks noChangeShapeType="1"/>
            </p:cNvSpPr>
            <p:nvPr/>
          </p:nvSpPr>
          <p:spPr bwMode="auto">
            <a:xfrm>
              <a:off x="7881938" y="4065588"/>
              <a:ext cx="35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pic>
          <p:nvPicPr>
            <p:cNvPr id="36" name="Picture 122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4600" y="4805363"/>
              <a:ext cx="581025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" name="Group 123"/>
            <p:cNvGrpSpPr>
              <a:grpSpLocks/>
            </p:cNvGrpSpPr>
            <p:nvPr/>
          </p:nvGrpSpPr>
          <p:grpSpPr bwMode="auto">
            <a:xfrm flipV="1">
              <a:off x="8056563" y="5321300"/>
              <a:ext cx="746125" cy="246063"/>
              <a:chOff x="426" y="2058"/>
              <a:chExt cx="470" cy="155"/>
            </a:xfrm>
          </p:grpSpPr>
          <p:sp>
            <p:nvSpPr>
              <p:cNvPr id="65" name="Line 124"/>
              <p:cNvSpPr>
                <a:spLocks noChangeShapeType="1"/>
              </p:cNvSpPr>
              <p:nvPr/>
            </p:nvSpPr>
            <p:spPr bwMode="auto">
              <a:xfrm>
                <a:off x="426" y="2213"/>
                <a:ext cx="4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6" name="Line 125"/>
              <p:cNvSpPr>
                <a:spLocks noChangeShapeType="1"/>
              </p:cNvSpPr>
              <p:nvPr/>
            </p:nvSpPr>
            <p:spPr bwMode="auto">
              <a:xfrm>
                <a:off x="528" y="2118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7" name="Rectangle 126"/>
              <p:cNvSpPr>
                <a:spLocks noChangeArrowheads="1"/>
              </p:cNvSpPr>
              <p:nvPr/>
            </p:nvSpPr>
            <p:spPr bwMode="auto">
              <a:xfrm>
                <a:off x="498" y="2059"/>
                <a:ext cx="56" cy="5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8" name="Line 127"/>
              <p:cNvSpPr>
                <a:spLocks noChangeShapeType="1"/>
              </p:cNvSpPr>
              <p:nvPr/>
            </p:nvSpPr>
            <p:spPr bwMode="auto">
              <a:xfrm>
                <a:off x="664" y="2119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9" name="Rectangle 128"/>
              <p:cNvSpPr>
                <a:spLocks noChangeArrowheads="1"/>
              </p:cNvSpPr>
              <p:nvPr/>
            </p:nvSpPr>
            <p:spPr bwMode="auto">
              <a:xfrm>
                <a:off x="634" y="2060"/>
                <a:ext cx="56" cy="5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70" name="Line 129"/>
              <p:cNvSpPr>
                <a:spLocks noChangeShapeType="1"/>
              </p:cNvSpPr>
              <p:nvPr/>
            </p:nvSpPr>
            <p:spPr bwMode="auto">
              <a:xfrm>
                <a:off x="800" y="2117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71" name="Rectangle 130"/>
              <p:cNvSpPr>
                <a:spLocks noChangeArrowheads="1"/>
              </p:cNvSpPr>
              <p:nvPr/>
            </p:nvSpPr>
            <p:spPr bwMode="auto">
              <a:xfrm>
                <a:off x="770" y="2058"/>
                <a:ext cx="56" cy="5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sp>
          <p:nvSpPr>
            <p:cNvPr id="38" name="Line 131"/>
            <p:cNvSpPr>
              <a:spLocks noChangeShapeType="1"/>
            </p:cNvSpPr>
            <p:nvPr/>
          </p:nvSpPr>
          <p:spPr bwMode="auto">
            <a:xfrm>
              <a:off x="8037513" y="5111750"/>
              <a:ext cx="271462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9" name="Line 132"/>
            <p:cNvSpPr>
              <a:spLocks noChangeShapeType="1"/>
            </p:cNvSpPr>
            <p:nvPr/>
          </p:nvSpPr>
          <p:spPr bwMode="auto">
            <a:xfrm>
              <a:off x="7704138" y="4210050"/>
              <a:ext cx="152400" cy="584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0" name="Line 133"/>
            <p:cNvSpPr>
              <a:spLocks noChangeShapeType="1"/>
            </p:cNvSpPr>
            <p:nvPr/>
          </p:nvSpPr>
          <p:spPr bwMode="auto">
            <a:xfrm flipV="1">
              <a:off x="1490663" y="3609975"/>
              <a:ext cx="0" cy="128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1" name="Rectangle 134"/>
            <p:cNvSpPr>
              <a:spLocks noChangeArrowheads="1"/>
            </p:cNvSpPr>
            <p:nvPr/>
          </p:nvSpPr>
          <p:spPr bwMode="auto">
            <a:xfrm flipV="1">
              <a:off x="1450975" y="3522663"/>
              <a:ext cx="88900" cy="8890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2" name="Line 135"/>
            <p:cNvSpPr>
              <a:spLocks noChangeShapeType="1"/>
            </p:cNvSpPr>
            <p:nvPr/>
          </p:nvSpPr>
          <p:spPr bwMode="auto">
            <a:xfrm flipV="1">
              <a:off x="1639888" y="5948363"/>
              <a:ext cx="203200" cy="204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3" name="Rectangle 136"/>
            <p:cNvSpPr>
              <a:spLocks noChangeArrowheads="1"/>
            </p:cNvSpPr>
            <p:nvPr/>
          </p:nvSpPr>
          <p:spPr bwMode="auto">
            <a:xfrm flipV="1">
              <a:off x="1557338" y="6149975"/>
              <a:ext cx="88900" cy="8890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4" name="Line 137"/>
            <p:cNvSpPr>
              <a:spLocks noChangeShapeType="1"/>
            </p:cNvSpPr>
            <p:nvPr/>
          </p:nvSpPr>
          <p:spPr bwMode="auto">
            <a:xfrm flipV="1">
              <a:off x="7599363" y="3783013"/>
              <a:ext cx="0" cy="128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5" name="Rectangle 138"/>
            <p:cNvSpPr>
              <a:spLocks noChangeArrowheads="1"/>
            </p:cNvSpPr>
            <p:nvPr/>
          </p:nvSpPr>
          <p:spPr bwMode="auto">
            <a:xfrm flipV="1">
              <a:off x="7559675" y="3695700"/>
              <a:ext cx="88900" cy="8890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pic>
          <p:nvPicPr>
            <p:cNvPr id="46" name="Picture 139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0" y="4090988"/>
              <a:ext cx="581025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140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625" y="4779963"/>
              <a:ext cx="581025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14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5525" y="4741863"/>
              <a:ext cx="581025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Line 142"/>
            <p:cNvSpPr>
              <a:spLocks noChangeShapeType="1"/>
            </p:cNvSpPr>
            <p:nvPr/>
          </p:nvSpPr>
          <p:spPr bwMode="auto">
            <a:xfrm flipH="1">
              <a:off x="4024313" y="4376738"/>
              <a:ext cx="355600" cy="3889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0" name="Line 143"/>
            <p:cNvSpPr>
              <a:spLocks noChangeShapeType="1"/>
            </p:cNvSpPr>
            <p:nvPr/>
          </p:nvSpPr>
          <p:spPr bwMode="auto">
            <a:xfrm>
              <a:off x="4743450" y="4359275"/>
              <a:ext cx="347663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1" name="Line 144"/>
            <p:cNvSpPr>
              <a:spLocks noChangeShapeType="1"/>
            </p:cNvSpPr>
            <p:nvPr/>
          </p:nvSpPr>
          <p:spPr bwMode="auto">
            <a:xfrm>
              <a:off x="4125913" y="4960938"/>
              <a:ext cx="7445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grpSp>
          <p:nvGrpSpPr>
            <p:cNvPr id="52" name="Group 145"/>
            <p:cNvGrpSpPr>
              <a:grpSpLocks/>
            </p:cNvGrpSpPr>
            <p:nvPr/>
          </p:nvGrpSpPr>
          <p:grpSpPr bwMode="auto">
            <a:xfrm>
              <a:off x="4187825" y="3529013"/>
              <a:ext cx="746125" cy="246062"/>
              <a:chOff x="426" y="2058"/>
              <a:chExt cx="470" cy="155"/>
            </a:xfrm>
          </p:grpSpPr>
          <p:sp>
            <p:nvSpPr>
              <p:cNvPr id="58" name="Line 146"/>
              <p:cNvSpPr>
                <a:spLocks noChangeShapeType="1"/>
              </p:cNvSpPr>
              <p:nvPr/>
            </p:nvSpPr>
            <p:spPr bwMode="auto">
              <a:xfrm>
                <a:off x="426" y="2213"/>
                <a:ext cx="4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59" name="Line 147"/>
              <p:cNvSpPr>
                <a:spLocks noChangeShapeType="1"/>
              </p:cNvSpPr>
              <p:nvPr/>
            </p:nvSpPr>
            <p:spPr bwMode="auto">
              <a:xfrm>
                <a:off x="528" y="2118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0" name="Rectangle 148"/>
              <p:cNvSpPr>
                <a:spLocks noChangeArrowheads="1"/>
              </p:cNvSpPr>
              <p:nvPr/>
            </p:nvSpPr>
            <p:spPr bwMode="auto">
              <a:xfrm>
                <a:off x="498" y="2059"/>
                <a:ext cx="56" cy="5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1" name="Line 149"/>
              <p:cNvSpPr>
                <a:spLocks noChangeShapeType="1"/>
              </p:cNvSpPr>
              <p:nvPr/>
            </p:nvSpPr>
            <p:spPr bwMode="auto">
              <a:xfrm>
                <a:off x="664" y="2119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2" name="Rectangle 150"/>
              <p:cNvSpPr>
                <a:spLocks noChangeArrowheads="1"/>
              </p:cNvSpPr>
              <p:nvPr/>
            </p:nvSpPr>
            <p:spPr bwMode="auto">
              <a:xfrm>
                <a:off x="634" y="2060"/>
                <a:ext cx="56" cy="5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3" name="Line 151"/>
              <p:cNvSpPr>
                <a:spLocks noChangeShapeType="1"/>
              </p:cNvSpPr>
              <p:nvPr/>
            </p:nvSpPr>
            <p:spPr bwMode="auto">
              <a:xfrm>
                <a:off x="800" y="2117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4" name="Rectangle 152"/>
              <p:cNvSpPr>
                <a:spLocks noChangeArrowheads="1"/>
              </p:cNvSpPr>
              <p:nvPr/>
            </p:nvSpPr>
            <p:spPr bwMode="auto">
              <a:xfrm>
                <a:off x="770" y="2058"/>
                <a:ext cx="56" cy="5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sp>
          <p:nvSpPr>
            <p:cNvPr id="53" name="Line 153"/>
            <p:cNvSpPr>
              <a:spLocks noChangeShapeType="1"/>
            </p:cNvSpPr>
            <p:nvPr/>
          </p:nvSpPr>
          <p:spPr bwMode="auto">
            <a:xfrm flipH="1" flipV="1">
              <a:off x="4665663" y="3770313"/>
              <a:ext cx="0" cy="33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4" name="Line 154"/>
            <p:cNvSpPr>
              <a:spLocks noChangeShapeType="1"/>
            </p:cNvSpPr>
            <p:nvPr/>
          </p:nvSpPr>
          <p:spPr bwMode="auto">
            <a:xfrm flipV="1">
              <a:off x="1531938" y="4946650"/>
              <a:ext cx="2041525" cy="2968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5" name="Line 155"/>
            <p:cNvSpPr>
              <a:spLocks noChangeShapeType="1"/>
            </p:cNvSpPr>
            <p:nvPr/>
          </p:nvSpPr>
          <p:spPr bwMode="auto">
            <a:xfrm flipV="1">
              <a:off x="4843463" y="4108450"/>
              <a:ext cx="1143000" cy="127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6" name="Line 156"/>
            <p:cNvSpPr>
              <a:spLocks noChangeShapeType="1"/>
            </p:cNvSpPr>
            <p:nvPr/>
          </p:nvSpPr>
          <p:spPr bwMode="auto">
            <a:xfrm flipH="1" flipV="1">
              <a:off x="1770063" y="3913188"/>
              <a:ext cx="2530475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7" name="Line 158"/>
            <p:cNvSpPr>
              <a:spLocks noChangeShapeType="1"/>
            </p:cNvSpPr>
            <p:nvPr/>
          </p:nvSpPr>
          <p:spPr bwMode="auto">
            <a:xfrm>
              <a:off x="5441950" y="5010150"/>
              <a:ext cx="2159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72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IP Structure (IPv4)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1118414"/>
            <a:ext cx="7532687" cy="573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1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IP Structure (IPv6)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4" y="1147763"/>
            <a:ext cx="7532686" cy="573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1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Addressing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An IP address is made up of 32 bits</a:t>
            </a:r>
          </a:p>
          <a:p>
            <a:r>
              <a:rPr lang="en-US" dirty="0"/>
              <a:t>These bits are most commonly seen in </a:t>
            </a:r>
            <a:r>
              <a:rPr lang="en-US" dirty="0" smtClean="0"/>
              <a:t>“dotted </a:t>
            </a:r>
            <a:r>
              <a:rPr lang="en-US" dirty="0"/>
              <a:t>decimal notation”</a:t>
            </a:r>
          </a:p>
          <a:p>
            <a:pPr lvl="1"/>
            <a:r>
              <a:rPr lang="en-US" dirty="0"/>
              <a:t>4 groups of 8 bits, represented as an integer 0 – 255</a:t>
            </a:r>
          </a:p>
          <a:p>
            <a:r>
              <a:rPr lang="en-US" dirty="0"/>
              <a:t>Each IP address has a </a:t>
            </a:r>
            <a:r>
              <a:rPr lang="en-US" dirty="0" smtClean="0"/>
              <a:t>“network</a:t>
            </a:r>
            <a:r>
              <a:rPr lang="en-US" dirty="0"/>
              <a:t>” portion and a </a:t>
            </a:r>
            <a:r>
              <a:rPr lang="en-US" dirty="0" smtClean="0"/>
              <a:t>“host</a:t>
            </a:r>
            <a:r>
              <a:rPr lang="en-US" dirty="0"/>
              <a:t>” portion (Subnet)</a:t>
            </a:r>
          </a:p>
          <a:p>
            <a:pPr lvl="1"/>
            <a:r>
              <a:rPr lang="en-US" dirty="0"/>
              <a:t>May be designated by </a:t>
            </a:r>
            <a:r>
              <a:rPr lang="en-US" dirty="0" smtClean="0"/>
              <a:t>“/” </a:t>
            </a:r>
            <a:r>
              <a:rPr lang="en-US" dirty="0"/>
              <a:t>notation (CIDR)</a:t>
            </a:r>
          </a:p>
          <a:p>
            <a:pPr lvl="2"/>
            <a:r>
              <a:rPr lang="en-US" dirty="0" smtClean="0"/>
              <a:t>136.142.118.4 / 16</a:t>
            </a:r>
            <a:endParaRPr lang="en-US" dirty="0"/>
          </a:p>
          <a:p>
            <a:pPr lvl="1"/>
            <a:r>
              <a:rPr lang="en-US" dirty="0"/>
              <a:t>Subnet mask is also a common notation (</a:t>
            </a:r>
            <a:r>
              <a:rPr lang="en-US" dirty="0" err="1"/>
              <a:t>Classful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136.142.118.4 / 255.255.0.0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1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Addressing - </a:t>
            </a:r>
            <a:r>
              <a:rPr lang="en-US" dirty="0" err="1" smtClean="0"/>
              <a:t>Classful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original structure of IP addresses</a:t>
            </a:r>
          </a:p>
          <a:p>
            <a:r>
              <a:rPr lang="en-US" dirty="0"/>
              <a:t>Addresses divided in blocks based on </a:t>
            </a:r>
            <a:r>
              <a:rPr lang="en-US" dirty="0" smtClean="0"/>
              <a:t>octets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Very wasteful of IP Address space</a:t>
            </a:r>
          </a:p>
          <a:p>
            <a:pPr lvl="1"/>
            <a:r>
              <a:rPr lang="en-US" dirty="0"/>
              <a:t>Smallest network </a:t>
            </a:r>
            <a:r>
              <a:rPr lang="en-US" dirty="0" smtClean="0"/>
              <a:t>accommodated </a:t>
            </a:r>
            <a:r>
              <a:rPr lang="en-US" dirty="0"/>
              <a:t>256 hosts, next largest 65536</a:t>
            </a:r>
          </a:p>
          <a:p>
            <a:r>
              <a:rPr lang="en-US" dirty="0" err="1"/>
              <a:t>Classful</a:t>
            </a:r>
            <a:r>
              <a:rPr lang="en-US" dirty="0"/>
              <a:t> addressing has been </a:t>
            </a:r>
            <a:r>
              <a:rPr lang="en-US" dirty="0" smtClean="0"/>
              <a:t>superseded </a:t>
            </a:r>
            <a:r>
              <a:rPr lang="en-US" dirty="0"/>
              <a:t>by CIDR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397170"/>
              </p:ext>
            </p:extLst>
          </p:nvPr>
        </p:nvGraphicFramePr>
        <p:xfrm>
          <a:off x="1066800" y="2286000"/>
          <a:ext cx="6370637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r:id="rId4" imgW="6046560" imgH="2527200" progId="">
                  <p:embed/>
                </p:oleObj>
              </mc:Choice>
              <mc:Fallback>
                <p:oleObj r:id="rId4" imgW="6046560" imgH="25272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86000"/>
                        <a:ext cx="6370637" cy="252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41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IP Addressing - CIDR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Classless Inter-domain Routing</a:t>
            </a:r>
          </a:p>
          <a:p>
            <a:r>
              <a:rPr lang="en-US" dirty="0"/>
              <a:t>Uses a technique called Variable Length Subnet Masking</a:t>
            </a:r>
          </a:p>
          <a:p>
            <a:pPr lvl="1"/>
            <a:r>
              <a:rPr lang="en-US" dirty="0"/>
              <a:t>Allows for the division of IP address space into appropriately sized blocks</a:t>
            </a:r>
          </a:p>
          <a:p>
            <a:pPr lvl="1"/>
            <a:r>
              <a:rPr lang="en-US" dirty="0" smtClean="0"/>
              <a:t>Allows </a:t>
            </a:r>
            <a:r>
              <a:rPr lang="en-US" dirty="0"/>
              <a:t>for the aggregation of smaller, separated subnets into </a:t>
            </a:r>
            <a:r>
              <a:rPr lang="en-US" dirty="0" smtClean="0"/>
              <a:t>“</a:t>
            </a:r>
            <a:r>
              <a:rPr lang="en-US" dirty="0" err="1" smtClean="0"/>
              <a:t>supernets</a:t>
            </a:r>
            <a:r>
              <a:rPr lang="en-US" dirty="0"/>
              <a:t>”</a:t>
            </a:r>
          </a:p>
          <a:p>
            <a:r>
              <a:rPr lang="en-US" dirty="0"/>
              <a:t>CIDR </a:t>
            </a:r>
            <a:r>
              <a:rPr lang="en-US" dirty="0" smtClean="0"/>
              <a:t>supersedes </a:t>
            </a:r>
            <a:r>
              <a:rPr lang="en-US" dirty="0"/>
              <a:t>the </a:t>
            </a:r>
            <a:r>
              <a:rPr lang="en-US" dirty="0" err="1"/>
              <a:t>classful</a:t>
            </a:r>
            <a:r>
              <a:rPr lang="en-US" dirty="0"/>
              <a:t> scheme</a:t>
            </a:r>
          </a:p>
        </p:txBody>
      </p:sp>
    </p:spTree>
    <p:extLst>
      <p:ext uri="{BB962C8B-B14F-4D97-AF65-F5344CB8AC3E}">
        <p14:creationId xmlns:p14="http://schemas.microsoft.com/office/powerpoint/2010/main" val="41841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CIDR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76337"/>
            <a:ext cx="71628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1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Special IP Ranges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/>
              <a:t>The IP address specification contains several ranges reserved for special purposes</a:t>
            </a:r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2819400"/>
            <a:ext cx="836746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1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Parameters -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295400"/>
            <a:ext cx="7974012" cy="493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1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IP Routing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Each node on a network has a locally (</a:t>
            </a:r>
            <a:r>
              <a:rPr lang="en-US" dirty="0" smtClean="0"/>
              <a:t>globally</a:t>
            </a:r>
            <a:r>
              <a:rPr lang="en-US" dirty="0"/>
              <a:t>) unique IP </a:t>
            </a:r>
            <a:r>
              <a:rPr lang="en-US" dirty="0" smtClean="0"/>
              <a:t>address</a:t>
            </a:r>
            <a:endParaRPr lang="en-US" dirty="0"/>
          </a:p>
          <a:p>
            <a:pPr lvl="1"/>
            <a:r>
              <a:rPr lang="en-US" dirty="0"/>
              <a:t>This IP address uniquely identifies the particular node</a:t>
            </a:r>
          </a:p>
          <a:p>
            <a:pPr lvl="1"/>
            <a:r>
              <a:rPr lang="en-US" dirty="0"/>
              <a:t>Combined with the </a:t>
            </a:r>
            <a:r>
              <a:rPr lang="en-US" dirty="0" err="1"/>
              <a:t>netmask</a:t>
            </a:r>
            <a:r>
              <a:rPr lang="en-US" dirty="0"/>
              <a:t>, it allows a machine to determine its subnet</a:t>
            </a:r>
          </a:p>
          <a:p>
            <a:pPr lvl="2"/>
            <a:r>
              <a:rPr lang="en-US" dirty="0" smtClean="0"/>
              <a:t>i.e</a:t>
            </a:r>
            <a:r>
              <a:rPr lang="en-US" dirty="0"/>
              <a:t>., which machines are logically attached </a:t>
            </a:r>
            <a:r>
              <a:rPr lang="en-US" dirty="0" smtClean="0"/>
              <a:t>directly </a:t>
            </a:r>
            <a:r>
              <a:rPr lang="en-US" dirty="0"/>
              <a:t>to its </a:t>
            </a:r>
            <a:r>
              <a:rPr lang="en-US" dirty="0" smtClean="0"/>
              <a:t>LAN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2438400"/>
            <a:ext cx="4890429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1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IP Routing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When a node must send an IP packet</a:t>
            </a:r>
          </a:p>
          <a:p>
            <a:pPr lvl="1"/>
            <a:r>
              <a:rPr lang="en-US" dirty="0"/>
              <a:t>First it checks its routing table – Does an explicit route exist?</a:t>
            </a:r>
          </a:p>
          <a:p>
            <a:pPr lvl="1"/>
            <a:r>
              <a:rPr lang="en-US" dirty="0"/>
              <a:t>If no explicit route exists, the machine must determine if the node is on the local subnet</a:t>
            </a:r>
          </a:p>
          <a:p>
            <a:pPr lvl="2"/>
            <a:r>
              <a:rPr lang="en-US" dirty="0"/>
              <a:t>If so, ARP is used to determine the MAC address of the </a:t>
            </a:r>
            <a:r>
              <a:rPr lang="en-US" dirty="0" smtClean="0"/>
              <a:t>target</a:t>
            </a:r>
            <a:endParaRPr lang="en-US" dirty="0"/>
          </a:p>
          <a:p>
            <a:pPr lvl="1"/>
            <a:r>
              <a:rPr lang="en-US" dirty="0" smtClean="0"/>
              <a:t>If </a:t>
            </a:r>
            <a:r>
              <a:rPr lang="en-US" dirty="0"/>
              <a:t>the node is not on the local subnet, it is sent to the local gateway (if applicable)</a:t>
            </a:r>
          </a:p>
          <a:p>
            <a:pPr lvl="1"/>
            <a:r>
              <a:rPr lang="en-US" dirty="0"/>
              <a:t>If there is no local gateway, the destination is deemed </a:t>
            </a:r>
            <a:r>
              <a:rPr lang="en-US" dirty="0" smtClean="0"/>
              <a:t>“unreachable</a:t>
            </a:r>
            <a:r>
              <a:rPr lang="en-US" dirty="0"/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1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What is a Computer Network?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Software and hardware infrastructure</a:t>
            </a:r>
          </a:p>
          <a:p>
            <a:pPr lvl="1"/>
            <a:r>
              <a:rPr lang="en-US" dirty="0"/>
              <a:t>Allow access to different types of resources  (original purpose)</a:t>
            </a:r>
          </a:p>
          <a:p>
            <a:pPr lvl="2"/>
            <a:r>
              <a:rPr lang="en-US" dirty="0"/>
              <a:t>Computing resources, input/output devices, files, </a:t>
            </a:r>
            <a:r>
              <a:rPr lang="en-US" dirty="0" smtClean="0"/>
              <a:t>databases, etc.</a:t>
            </a:r>
            <a:endParaRPr lang="en-US" dirty="0"/>
          </a:p>
          <a:p>
            <a:pPr lvl="1"/>
            <a:r>
              <a:rPr lang="en-US" dirty="0"/>
              <a:t>It provides a medium through which geographically dispersed users may communicate (e.g., email, chatting, </a:t>
            </a:r>
            <a:r>
              <a:rPr lang="en-US" dirty="0" smtClean="0"/>
              <a:t>teleconferencing)</a:t>
            </a:r>
            <a:endParaRPr lang="en-US" dirty="0"/>
          </a:p>
          <a:p>
            <a:pPr lvl="1"/>
            <a:r>
              <a:rPr lang="en-US" dirty="0"/>
              <a:t>An information highway, national information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9265123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OSPF, RIP, ISIS and BGP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 order to properly route packets, routers and nodes must maintain a routing table of some sort</a:t>
            </a:r>
          </a:p>
          <a:p>
            <a:r>
              <a:rPr lang="en-US" dirty="0"/>
              <a:t>The type of routing table and protocol used depends on several factors</a:t>
            </a:r>
          </a:p>
          <a:p>
            <a:pPr lvl="1"/>
            <a:r>
              <a:rPr lang="en-US" dirty="0" smtClean="0"/>
              <a:t>“Internal</a:t>
            </a:r>
            <a:r>
              <a:rPr lang="en-US" dirty="0"/>
              <a:t>” </a:t>
            </a:r>
            <a:r>
              <a:rPr lang="en-US" dirty="0" smtClean="0"/>
              <a:t>vs. “External</a:t>
            </a:r>
            <a:r>
              <a:rPr lang="en-US" dirty="0"/>
              <a:t>” gateway protocol, size and complexity of network, type of equipment, etc.</a:t>
            </a:r>
          </a:p>
          <a:p>
            <a:r>
              <a:rPr lang="en-US" dirty="0"/>
              <a:t>RIP is a commonly used </a:t>
            </a:r>
            <a:r>
              <a:rPr lang="en-US" dirty="0" smtClean="0"/>
              <a:t>“distance </a:t>
            </a:r>
            <a:r>
              <a:rPr lang="en-US" dirty="0"/>
              <a:t>vector” algorithm</a:t>
            </a:r>
          </a:p>
          <a:p>
            <a:pPr lvl="1"/>
            <a:r>
              <a:rPr lang="en-US" dirty="0"/>
              <a:t>RIP routers maintain network reachability information in the form of destination / distance metric </a:t>
            </a:r>
            <a:r>
              <a:rPr lang="en-US" dirty="0" smtClean="0"/>
              <a:t>pairs</a:t>
            </a:r>
            <a:endParaRPr lang="en-US" dirty="0"/>
          </a:p>
          <a:p>
            <a:r>
              <a:rPr lang="en-US" dirty="0"/>
              <a:t>OSPF and ISIS are link state protocols</a:t>
            </a:r>
          </a:p>
          <a:p>
            <a:pPr lvl="1"/>
            <a:r>
              <a:rPr lang="en-US" dirty="0"/>
              <a:t>Each router computes the shortest path network typology based on broadcasted routing </a:t>
            </a:r>
            <a:r>
              <a:rPr lang="en-US" dirty="0" smtClean="0"/>
              <a:t>information</a:t>
            </a:r>
            <a:endParaRPr lang="en-US" dirty="0"/>
          </a:p>
          <a:p>
            <a:r>
              <a:rPr lang="en-US" dirty="0"/>
              <a:t>BGP is a manually configured routing protocol used at the </a:t>
            </a:r>
            <a:r>
              <a:rPr lang="en-US" dirty="0" smtClean="0"/>
              <a:t>“core </a:t>
            </a:r>
            <a:r>
              <a:rPr lang="en-US" dirty="0"/>
              <a:t>backbone” of the internet </a:t>
            </a:r>
          </a:p>
          <a:p>
            <a:pPr lvl="1"/>
            <a:r>
              <a:rPr lang="en-US" dirty="0"/>
              <a:t>BGP considers other factors like cost and ownership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1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Routing Table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07" y="1371600"/>
            <a:ext cx="8505593" cy="451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1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Protocols - ICMP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Internet Control Message Protocol </a:t>
            </a:r>
            <a:r>
              <a:rPr lang="en-US" dirty="0" smtClean="0"/>
              <a:t>(ICMP) </a:t>
            </a:r>
            <a:r>
              <a:rPr lang="en-US" dirty="0"/>
              <a:t>is supposedly a very low-key protocol to answer simple requests</a:t>
            </a:r>
          </a:p>
          <a:p>
            <a:pPr lvl="1"/>
            <a:r>
              <a:rPr lang="en-US" dirty="0"/>
              <a:t>It sits below the transport layer and above the IP layer of the protocol stack</a:t>
            </a:r>
          </a:p>
          <a:p>
            <a:pPr lvl="1"/>
            <a:r>
              <a:rPr lang="en-US" dirty="0"/>
              <a:t>No port numbers of any kind - but it has types and codes in the first two bytes of the header</a:t>
            </a:r>
          </a:p>
          <a:p>
            <a:pPr lvl="1"/>
            <a:r>
              <a:rPr lang="en-US" dirty="0"/>
              <a:t>No concept of client or server - effects are mostly internal to the recipient host</a:t>
            </a:r>
          </a:p>
          <a:p>
            <a:pPr lvl="1"/>
            <a:r>
              <a:rPr lang="en-US" dirty="0"/>
              <a:t>No guarantees of delivery</a:t>
            </a:r>
          </a:p>
          <a:p>
            <a:r>
              <a:rPr lang="en-US" dirty="0"/>
              <a:t>Hosts need not be listening to ICMP messages</a:t>
            </a:r>
          </a:p>
          <a:p>
            <a:r>
              <a:rPr lang="en-US" dirty="0"/>
              <a:t>ICMP messages can be broadcast to hosts</a:t>
            </a:r>
          </a:p>
          <a:p>
            <a:r>
              <a:rPr lang="en-US" dirty="0"/>
              <a:t>Can be a source of information leaks - e.g. host is unreachable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1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ICMP Structure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9468269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1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ICMP Types &amp; Codes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937354"/>
              </p:ext>
            </p:extLst>
          </p:nvPr>
        </p:nvGraphicFramePr>
        <p:xfrm>
          <a:off x="25495" y="1176550"/>
          <a:ext cx="4116293" cy="546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" r:id="rId3" imgW="3058560" imgH="4057560" progId="">
                  <p:embed/>
                </p:oleObj>
              </mc:Choice>
              <mc:Fallback>
                <p:oleObj r:id="rId3" imgW="3058560" imgH="40575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5" y="1176550"/>
                        <a:ext cx="4116293" cy="546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106391"/>
              </p:ext>
            </p:extLst>
          </p:nvPr>
        </p:nvGraphicFramePr>
        <p:xfrm>
          <a:off x="4694354" y="1143000"/>
          <a:ext cx="4144846" cy="5519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" r:id="rId5" imgW="3058560" imgH="4073400" progId="">
                  <p:embed/>
                </p:oleObj>
              </mc:Choice>
              <mc:Fallback>
                <p:oleObj r:id="rId5" imgW="3058560" imgH="40734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354" y="1143000"/>
                        <a:ext cx="4144846" cy="55199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41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ICMP Types &amp; Codes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smtClean="0"/>
              <a:t>ping” </a:t>
            </a:r>
            <a:r>
              <a:rPr lang="en-US" dirty="0"/>
              <a:t>transmits ICMP (8,0) and receives ICMP (0,0)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traceroute</a:t>
            </a:r>
            <a:r>
              <a:rPr lang="en-US" dirty="0" smtClean="0"/>
              <a:t>” </a:t>
            </a:r>
            <a:r>
              <a:rPr lang="en-US" dirty="0"/>
              <a:t>uses ICMP</a:t>
            </a:r>
          </a:p>
          <a:p>
            <a:pPr lvl="1"/>
            <a:r>
              <a:rPr lang="en-US" dirty="0"/>
              <a:t>Sends an ICMP with TTL = </a:t>
            </a:r>
            <a:r>
              <a:rPr lang="en-US" dirty="0" smtClean="0"/>
              <a:t>1,2,3,4,...  to destination</a:t>
            </a:r>
            <a:endParaRPr lang="en-US" dirty="0"/>
          </a:p>
          <a:p>
            <a:pPr lvl="1"/>
            <a:r>
              <a:rPr lang="en-US" dirty="0"/>
              <a:t>Each router along the path detects the TTL has expired and responds with an ICMP (11,0) allowing </a:t>
            </a:r>
            <a:r>
              <a:rPr lang="en-US" dirty="0" err="1"/>
              <a:t>traceroute</a:t>
            </a:r>
            <a:r>
              <a:rPr lang="en-US" dirty="0"/>
              <a:t> to determine the </a:t>
            </a:r>
            <a:r>
              <a:rPr lang="en-US" dirty="0" smtClean="0"/>
              <a:t>route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1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Legitimate ICMP Activity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Routers deliver “host unreachable” message</a:t>
            </a:r>
          </a:p>
          <a:p>
            <a:pPr lvl="1"/>
            <a:r>
              <a:rPr lang="en-US" dirty="0"/>
              <a:t>Common when hosts are shut down for maintenance or otherwise</a:t>
            </a:r>
          </a:p>
          <a:p>
            <a:pPr lvl="1"/>
            <a:r>
              <a:rPr lang="en-US" dirty="0"/>
              <a:t>Can be used in reconnaissance information</a:t>
            </a:r>
          </a:p>
          <a:p>
            <a:r>
              <a:rPr lang="en-US" dirty="0"/>
              <a:t>Port unreachable</a:t>
            </a:r>
          </a:p>
          <a:p>
            <a:pPr lvl="1"/>
            <a:r>
              <a:rPr lang="en-US" dirty="0"/>
              <a:t>ICMP can be used to check if a UDP port is open</a:t>
            </a:r>
          </a:p>
          <a:p>
            <a:pPr lvl="1"/>
            <a:r>
              <a:rPr lang="en-US" dirty="0"/>
              <a:t>TCP ports reply with a RST/ACK flags</a:t>
            </a:r>
          </a:p>
          <a:p>
            <a:r>
              <a:rPr lang="en-US" dirty="0"/>
              <a:t>Routers sometime inform you that ICMP traffic is blocked!</a:t>
            </a:r>
          </a:p>
          <a:p>
            <a:r>
              <a:rPr lang="en-US" dirty="0"/>
              <a:t>Router redirect messages</a:t>
            </a:r>
          </a:p>
          <a:p>
            <a:pPr lvl="1"/>
            <a:r>
              <a:rPr lang="en-US" dirty="0"/>
              <a:t>Informs host of a more optimum router</a:t>
            </a:r>
          </a:p>
          <a:p>
            <a:r>
              <a:rPr lang="en-US" dirty="0"/>
              <a:t>Need to fragment packets because MTU is exceeded</a:t>
            </a:r>
          </a:p>
          <a:p>
            <a:r>
              <a:rPr lang="en-US" dirty="0"/>
              <a:t>TTL expired (time exceeded in transit, e.g. </a:t>
            </a:r>
            <a:r>
              <a:rPr lang="en-US" dirty="0" err="1"/>
              <a:t>traceroute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1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 - TCP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transport layer protocol that is carried by IP</a:t>
            </a:r>
          </a:p>
          <a:p>
            <a:r>
              <a:rPr lang="en-US" dirty="0" smtClean="0"/>
              <a:t>TCP provides</a:t>
            </a:r>
          </a:p>
          <a:p>
            <a:pPr lvl="1"/>
            <a:r>
              <a:rPr lang="en-US" dirty="0" smtClean="0"/>
              <a:t>Reliability</a:t>
            </a:r>
          </a:p>
          <a:p>
            <a:pPr lvl="2"/>
            <a:r>
              <a:rPr lang="en-US" dirty="0" smtClean="0"/>
              <a:t>TCP </a:t>
            </a:r>
            <a:r>
              <a:rPr lang="en-US" dirty="0"/>
              <a:t>ensures that segments make it across the network</a:t>
            </a:r>
          </a:p>
          <a:p>
            <a:pPr lvl="2"/>
            <a:r>
              <a:rPr lang="en-US" dirty="0"/>
              <a:t>Segments are checked to make sure they were not corrupted</a:t>
            </a:r>
          </a:p>
          <a:p>
            <a:pPr lvl="2"/>
            <a:r>
              <a:rPr lang="en-US" dirty="0"/>
              <a:t>TCP uses ACKs and retransmissions to achieve </a:t>
            </a:r>
            <a:r>
              <a:rPr lang="en-US" dirty="0" smtClean="0"/>
              <a:t>this</a:t>
            </a:r>
            <a:endParaRPr lang="en-US" dirty="0"/>
          </a:p>
          <a:p>
            <a:pPr lvl="1"/>
            <a:r>
              <a:rPr lang="en-US" dirty="0"/>
              <a:t>Guaranteed order</a:t>
            </a:r>
          </a:p>
          <a:p>
            <a:pPr lvl="2"/>
            <a:r>
              <a:rPr lang="en-US" dirty="0"/>
              <a:t>TCP delivers the packets in the order in which the were sent</a:t>
            </a:r>
          </a:p>
          <a:p>
            <a:pPr lvl="1"/>
            <a:r>
              <a:rPr lang="en-US" dirty="0"/>
              <a:t>Flow control</a:t>
            </a:r>
          </a:p>
          <a:p>
            <a:pPr lvl="2"/>
            <a:r>
              <a:rPr lang="en-US" dirty="0"/>
              <a:t>It throttles the rate at which packets are sent if the </a:t>
            </a:r>
            <a:r>
              <a:rPr lang="en-US" dirty="0" smtClean="0"/>
              <a:t>receiver </a:t>
            </a:r>
            <a:r>
              <a:rPr lang="en-US" dirty="0"/>
              <a:t>or network cannot handle the load</a:t>
            </a:r>
          </a:p>
          <a:p>
            <a:pPr lvl="1"/>
            <a:r>
              <a:rPr lang="en-US" dirty="0"/>
              <a:t>Multiplexing</a:t>
            </a:r>
          </a:p>
          <a:p>
            <a:pPr lvl="2"/>
            <a:r>
              <a:rPr lang="en-US" dirty="0"/>
              <a:t>TCP allows many concurrent connections to take place between two end </a:t>
            </a:r>
            <a:r>
              <a:rPr lang="en-US" dirty="0" smtClean="0"/>
              <a:t>points</a:t>
            </a:r>
            <a:endParaRPr lang="en-US" dirty="0"/>
          </a:p>
          <a:p>
            <a:pPr lvl="2"/>
            <a:r>
              <a:rPr lang="en-US" dirty="0"/>
              <a:t>This is achieved using ports</a:t>
            </a:r>
          </a:p>
        </p:txBody>
      </p:sp>
    </p:spTree>
    <p:extLst>
      <p:ext uri="{BB962C8B-B14F-4D97-AF65-F5344CB8AC3E}">
        <p14:creationId xmlns:p14="http://schemas.microsoft.com/office/powerpoint/2010/main" val="41841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Segment Structure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219200"/>
            <a:ext cx="7086600" cy="539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1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TCP Segment Structure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Source &amp; Destination Ports</a:t>
            </a:r>
          </a:p>
          <a:p>
            <a:pPr lvl="1"/>
            <a:r>
              <a:rPr lang="en-US" dirty="0"/>
              <a:t>Designates the originating machine and process as well as the target machine and process</a:t>
            </a:r>
          </a:p>
          <a:p>
            <a:r>
              <a:rPr lang="en-US" dirty="0"/>
              <a:t>Sequence Number</a:t>
            </a:r>
          </a:p>
          <a:p>
            <a:pPr lvl="1"/>
            <a:r>
              <a:rPr lang="en-US" dirty="0"/>
              <a:t>Track the number of bytes sent </a:t>
            </a:r>
            <a:r>
              <a:rPr lang="en-US"/>
              <a:t>/ </a:t>
            </a:r>
            <a:r>
              <a:rPr lang="en-US" smtClean="0"/>
              <a:t>received</a:t>
            </a:r>
            <a:endParaRPr lang="en-US" dirty="0"/>
          </a:p>
          <a:p>
            <a:r>
              <a:rPr lang="en-US" dirty="0"/>
              <a:t>Acknowledgement number</a:t>
            </a:r>
          </a:p>
          <a:p>
            <a:pPr lvl="1"/>
            <a:r>
              <a:rPr lang="en-US" dirty="0"/>
              <a:t>Designates the next expected sequence number</a:t>
            </a:r>
          </a:p>
          <a:p>
            <a:r>
              <a:rPr lang="en-US" dirty="0"/>
              <a:t>Flags</a:t>
            </a:r>
          </a:p>
          <a:p>
            <a:pPr lvl="1"/>
            <a:r>
              <a:rPr lang="en-US" dirty="0"/>
              <a:t>ACK - indicates its ACK field is valid</a:t>
            </a:r>
          </a:p>
          <a:p>
            <a:pPr lvl="1"/>
            <a:r>
              <a:rPr lang="en-US" dirty="0"/>
              <a:t>RST, SYN and FIN are used for connection set up and tear down</a:t>
            </a:r>
          </a:p>
          <a:p>
            <a:pPr lvl="1"/>
            <a:r>
              <a:rPr lang="en-US" dirty="0"/>
              <a:t>PSH - send data to higher layers right away</a:t>
            </a:r>
          </a:p>
          <a:p>
            <a:pPr lvl="1"/>
            <a:r>
              <a:rPr lang="en-US" dirty="0"/>
              <a:t>URG - there is some urgent data</a:t>
            </a:r>
          </a:p>
        </p:txBody>
      </p:sp>
    </p:spTree>
    <p:extLst>
      <p:ext uri="{BB962C8B-B14F-4D97-AF65-F5344CB8AC3E}">
        <p14:creationId xmlns:p14="http://schemas.microsoft.com/office/powerpoint/2010/main" val="41841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 frame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Preamble</a:t>
            </a:r>
          </a:p>
          <a:p>
            <a:pPr lvl="1"/>
            <a:r>
              <a:rPr lang="en-US" dirty="0" smtClean="0"/>
              <a:t>Communication pulses to initiate the send</a:t>
            </a:r>
          </a:p>
          <a:p>
            <a:r>
              <a:rPr lang="en-US" dirty="0" smtClean="0"/>
              <a:t>Header</a:t>
            </a:r>
          </a:p>
          <a:p>
            <a:pPr lvl="1"/>
            <a:r>
              <a:rPr lang="en-US" dirty="0" smtClean="0"/>
              <a:t>Source, destination, length/type</a:t>
            </a:r>
          </a:p>
          <a:p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Data + protocol info, 46-1500 bytes, sequencing, padding</a:t>
            </a:r>
          </a:p>
          <a:p>
            <a:r>
              <a:rPr lang="en-US" dirty="0" smtClean="0"/>
              <a:t>Frame-Check Sequence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0" y="4419600"/>
            <a:ext cx="8901112" cy="162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51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TCP Flags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TCP flags are 6 bits that manage the state of a TCP connection</a:t>
            </a:r>
          </a:p>
          <a:p>
            <a:pPr lvl="1"/>
            <a:r>
              <a:rPr lang="en-US" dirty="0"/>
              <a:t>ACK – indicate that the packet is acknowledging the receipt of some previous </a:t>
            </a:r>
            <a:r>
              <a:rPr lang="en-US" dirty="0" smtClean="0"/>
              <a:t>message</a:t>
            </a:r>
            <a:endParaRPr lang="en-US" dirty="0"/>
          </a:p>
          <a:p>
            <a:pPr lvl="1"/>
            <a:r>
              <a:rPr lang="en-US" dirty="0"/>
              <a:t>RST – a reset flag indicates that a connection should immediately be </a:t>
            </a:r>
            <a:r>
              <a:rPr lang="en-US" dirty="0" smtClean="0"/>
              <a:t>aborted</a:t>
            </a:r>
            <a:endParaRPr lang="en-US" dirty="0"/>
          </a:p>
          <a:p>
            <a:pPr lvl="1"/>
            <a:r>
              <a:rPr lang="en-US" dirty="0"/>
              <a:t>SYN – Indicates the first packet in a </a:t>
            </a:r>
            <a:r>
              <a:rPr lang="en-US" dirty="0" smtClean="0"/>
              <a:t>transaction</a:t>
            </a:r>
          </a:p>
          <a:p>
            <a:pPr lvl="2"/>
            <a:r>
              <a:rPr lang="en-US" dirty="0" smtClean="0"/>
              <a:t>Essentially </a:t>
            </a:r>
            <a:r>
              <a:rPr lang="en-US" dirty="0"/>
              <a:t>requests a </a:t>
            </a:r>
            <a:r>
              <a:rPr lang="en-US" dirty="0" smtClean="0"/>
              <a:t>connection</a:t>
            </a:r>
            <a:endParaRPr lang="en-US" dirty="0"/>
          </a:p>
          <a:p>
            <a:pPr lvl="1"/>
            <a:r>
              <a:rPr lang="en-US" dirty="0"/>
              <a:t>FIN – Requests </a:t>
            </a:r>
            <a:r>
              <a:rPr lang="en-US" dirty="0" smtClean="0"/>
              <a:t>a disconnection</a:t>
            </a:r>
            <a:endParaRPr lang="en-US" dirty="0"/>
          </a:p>
          <a:p>
            <a:pPr lvl="1"/>
            <a:r>
              <a:rPr lang="en-US" dirty="0"/>
              <a:t>PSH – push indicates that there is no more data, and the data in the buffer now should be sent to the </a:t>
            </a:r>
            <a:r>
              <a:rPr lang="en-US" dirty="0" smtClean="0"/>
              <a:t>application</a:t>
            </a:r>
            <a:endParaRPr lang="en-US" dirty="0"/>
          </a:p>
          <a:p>
            <a:pPr lvl="1"/>
            <a:r>
              <a:rPr lang="en-US" dirty="0"/>
              <a:t>URG – there is some urgent data in the packet (e.g., ctrl-c)</a:t>
            </a:r>
          </a:p>
        </p:txBody>
      </p:sp>
    </p:spTree>
    <p:extLst>
      <p:ext uri="{BB962C8B-B14F-4D97-AF65-F5344CB8AC3E}">
        <p14:creationId xmlns:p14="http://schemas.microsoft.com/office/powerpoint/2010/main" val="41841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TCP Ports and Processes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When two </a:t>
            </a:r>
            <a:r>
              <a:rPr lang="en-US" dirty="0" smtClean="0"/>
              <a:t>“machines</a:t>
            </a:r>
            <a:r>
              <a:rPr lang="en-US" dirty="0"/>
              <a:t>” communicate across a network, it is actually two </a:t>
            </a:r>
            <a:r>
              <a:rPr lang="en-US" dirty="0" smtClean="0"/>
              <a:t>processes </a:t>
            </a:r>
            <a:r>
              <a:rPr lang="en-US" dirty="0"/>
              <a:t>running on those machines that are </a:t>
            </a:r>
            <a:r>
              <a:rPr lang="en-US" dirty="0" smtClean="0"/>
              <a:t>communicating</a:t>
            </a:r>
            <a:endParaRPr lang="en-US" dirty="0"/>
          </a:p>
          <a:p>
            <a:r>
              <a:rPr lang="en-US" dirty="0"/>
              <a:t>Communicating processes typically have a client side and a server side</a:t>
            </a:r>
          </a:p>
          <a:p>
            <a:pPr lvl="1"/>
            <a:r>
              <a:rPr lang="en-US" dirty="0"/>
              <a:t>Two processes on two different hosts that communicate using sockets</a:t>
            </a:r>
          </a:p>
          <a:p>
            <a:pPr lvl="1"/>
            <a:r>
              <a:rPr lang="en-US" dirty="0"/>
              <a:t>A socket is like a door through which messages are sent and received</a:t>
            </a:r>
          </a:p>
          <a:p>
            <a:pPr lvl="2"/>
            <a:r>
              <a:rPr lang="en-US" dirty="0"/>
              <a:t>Interface between the application process and the transport layer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1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Ports and Processes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" y="1676400"/>
            <a:ext cx="7472363" cy="424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1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TCP Ports and Processes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TCP identifies a connection based on four pieces of information</a:t>
            </a:r>
          </a:p>
          <a:p>
            <a:pPr lvl="1"/>
            <a:r>
              <a:rPr lang="en-US" dirty="0"/>
              <a:t>Source IP address</a:t>
            </a:r>
          </a:p>
          <a:p>
            <a:pPr lvl="1"/>
            <a:r>
              <a:rPr lang="en-US" dirty="0"/>
              <a:t>Source Port number</a:t>
            </a:r>
          </a:p>
          <a:p>
            <a:pPr lvl="1"/>
            <a:r>
              <a:rPr lang="en-US" dirty="0"/>
              <a:t>Destination IP address</a:t>
            </a:r>
          </a:p>
          <a:p>
            <a:pPr lvl="1"/>
            <a:r>
              <a:rPr lang="en-US" dirty="0"/>
              <a:t>Destination Port number</a:t>
            </a:r>
          </a:p>
          <a:p>
            <a:r>
              <a:rPr lang="en-US" dirty="0"/>
              <a:t>TCP uses these pieces of information to sort segments and deliver them to the proper </a:t>
            </a:r>
            <a:r>
              <a:rPr lang="en-US" dirty="0" smtClean="0"/>
              <a:t>process</a:t>
            </a:r>
            <a:endParaRPr lang="en-US" dirty="0"/>
          </a:p>
          <a:p>
            <a:r>
              <a:rPr lang="en-US" dirty="0"/>
              <a:t>Port numbers allow TCP to multiplex a single network card / address into a larger number of potential </a:t>
            </a:r>
            <a:r>
              <a:rPr lang="en-US" dirty="0" smtClean="0"/>
              <a:t>connections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1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Ports and Servers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Some machines contain </a:t>
            </a:r>
            <a:r>
              <a:rPr lang="en-US" dirty="0" smtClean="0"/>
              <a:t>processes </a:t>
            </a:r>
            <a:r>
              <a:rPr lang="en-US" dirty="0"/>
              <a:t>which constantly </a:t>
            </a:r>
            <a:r>
              <a:rPr lang="en-US" dirty="0" smtClean="0"/>
              <a:t>“listen</a:t>
            </a:r>
            <a:r>
              <a:rPr lang="en-US" dirty="0"/>
              <a:t>” on a particular port for incoming connections</a:t>
            </a:r>
          </a:p>
          <a:p>
            <a:r>
              <a:rPr lang="en-US" dirty="0"/>
              <a:t>A Client contacts the server initially for all communications</a:t>
            </a:r>
          </a:p>
          <a:p>
            <a:pPr lvl="1"/>
            <a:r>
              <a:rPr lang="en-US" dirty="0"/>
              <a:t>Server should react to the initial contact – it keeps listening to the port</a:t>
            </a:r>
          </a:p>
          <a:p>
            <a:pPr lvl="2"/>
            <a:r>
              <a:rPr lang="en-US" dirty="0"/>
              <a:t>It has an initial “socket object” to accept connections</a:t>
            </a:r>
          </a:p>
          <a:p>
            <a:pPr lvl="2"/>
            <a:r>
              <a:rPr lang="en-US" dirty="0"/>
              <a:t>It creates a new socket dedicated to a particular client after connection</a:t>
            </a:r>
          </a:p>
          <a:p>
            <a:pPr lvl="1"/>
            <a:r>
              <a:rPr lang="en-US" dirty="0"/>
              <a:t>The initial socket object is what we loosely call as an “open” port </a:t>
            </a:r>
          </a:p>
          <a:p>
            <a:pPr lvl="2"/>
            <a:r>
              <a:rPr lang="en-US" dirty="0"/>
              <a:t>It is really a half-open object</a:t>
            </a:r>
          </a:p>
          <a:p>
            <a:r>
              <a:rPr lang="en-US" dirty="0"/>
              <a:t>Popular standard protocols have assigned (fixed) port numbers</a:t>
            </a:r>
          </a:p>
          <a:p>
            <a:pPr lvl="1"/>
            <a:r>
              <a:rPr lang="en-US" dirty="0"/>
              <a:t>Clients are aware of these numbers before they place a call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1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Port Numbers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259220"/>
              </p:ext>
            </p:extLst>
          </p:nvPr>
        </p:nvGraphicFramePr>
        <p:xfrm>
          <a:off x="341312" y="1663418"/>
          <a:ext cx="8345488" cy="5194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r:id="rId3" imgW="9074880" imgH="5648040" progId="">
                  <p:embed/>
                </p:oleObj>
              </mc:Choice>
              <mc:Fallback>
                <p:oleObj r:id="rId3" imgW="9074880" imgH="56480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2" y="1663418"/>
                        <a:ext cx="8345488" cy="51945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41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Connection Management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267200" cy="493776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TCP is a </a:t>
            </a:r>
            <a:r>
              <a:rPr lang="en-US" dirty="0" err="1"/>
              <a:t>stateful</a:t>
            </a:r>
            <a:r>
              <a:rPr lang="en-US" dirty="0"/>
              <a:t> protocol</a:t>
            </a:r>
          </a:p>
          <a:p>
            <a:r>
              <a:rPr lang="en-US" dirty="0"/>
              <a:t>Client wants to initiate connection to server</a:t>
            </a:r>
          </a:p>
          <a:p>
            <a:pPr lvl="1"/>
            <a:r>
              <a:rPr lang="en-US" dirty="0"/>
              <a:t>It sends a special TCP segment to the server with the SYN bit set to 1</a:t>
            </a:r>
          </a:p>
          <a:p>
            <a:pPr lvl="1"/>
            <a:r>
              <a:rPr lang="en-US" dirty="0" smtClean="0"/>
              <a:t>Let the </a:t>
            </a:r>
            <a:r>
              <a:rPr lang="en-US" dirty="0"/>
              <a:t>initial sequence number </a:t>
            </a:r>
            <a:r>
              <a:rPr lang="en-US" dirty="0" smtClean="0"/>
              <a:t>be </a:t>
            </a:r>
            <a:r>
              <a:rPr lang="en-US" dirty="0" err="1" smtClean="0"/>
              <a:t>client_isn</a:t>
            </a:r>
            <a:endParaRPr lang="en-US" dirty="0"/>
          </a:p>
          <a:p>
            <a:pPr lvl="1"/>
            <a:r>
              <a:rPr lang="en-US" dirty="0" smtClean="0"/>
              <a:t>This </a:t>
            </a:r>
            <a:r>
              <a:rPr lang="en-US" dirty="0"/>
              <a:t>is called a SYN segment</a:t>
            </a:r>
          </a:p>
          <a:p>
            <a:r>
              <a:rPr lang="en-US" dirty="0"/>
              <a:t>Server receives the SYN segment</a:t>
            </a:r>
          </a:p>
          <a:p>
            <a:pPr lvl="1"/>
            <a:r>
              <a:rPr lang="en-US" dirty="0"/>
              <a:t>It allocates buffers and variables to the connection and replies</a:t>
            </a:r>
          </a:p>
          <a:p>
            <a:pPr lvl="1"/>
            <a:r>
              <a:rPr lang="en-US" dirty="0"/>
              <a:t>Reply has SYN = 1, acknowledgment number = </a:t>
            </a:r>
            <a:r>
              <a:rPr lang="en-US" dirty="0" err="1" smtClean="0"/>
              <a:t>client_isn</a:t>
            </a:r>
            <a:r>
              <a:rPr lang="en-US" dirty="0" smtClean="0"/>
              <a:t> </a:t>
            </a:r>
            <a:r>
              <a:rPr lang="en-US" dirty="0"/>
              <a:t>+1</a:t>
            </a:r>
          </a:p>
          <a:p>
            <a:pPr lvl="1"/>
            <a:r>
              <a:rPr lang="en-US" dirty="0"/>
              <a:t>Sequence number is </a:t>
            </a:r>
            <a:r>
              <a:rPr lang="en-US" dirty="0" err="1" smtClean="0"/>
              <a:t>server_isn</a:t>
            </a:r>
            <a:endParaRPr lang="en-US" dirty="0"/>
          </a:p>
          <a:p>
            <a:pPr lvl="1"/>
            <a:r>
              <a:rPr lang="en-US" dirty="0"/>
              <a:t>This is called a SYNACK segment</a:t>
            </a:r>
          </a:p>
          <a:p>
            <a:r>
              <a:rPr lang="en-US" dirty="0"/>
              <a:t>Connection is completed</a:t>
            </a:r>
          </a:p>
          <a:p>
            <a:r>
              <a:rPr lang="en-US" dirty="0"/>
              <a:t>This is called the </a:t>
            </a:r>
            <a:r>
              <a:rPr lang="en-US" dirty="0" smtClean="0"/>
              <a:t>“three </a:t>
            </a:r>
            <a:r>
              <a:rPr lang="en-US" dirty="0"/>
              <a:t>way handshake”</a:t>
            </a:r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831" y="1710987"/>
            <a:ext cx="1162194" cy="423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606" y="1710987"/>
            <a:ext cx="1162194" cy="423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117" y="3082779"/>
            <a:ext cx="3028665" cy="76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117" y="3905250"/>
            <a:ext cx="30286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118" y="4831892"/>
            <a:ext cx="3028664" cy="92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1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TCP Connection Termination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Remember, TCP is </a:t>
            </a:r>
            <a:r>
              <a:rPr lang="en-US" dirty="0" err="1"/>
              <a:t>stateful</a:t>
            </a:r>
            <a:r>
              <a:rPr lang="en-US" dirty="0"/>
              <a:t>!!!</a:t>
            </a:r>
          </a:p>
          <a:p>
            <a:r>
              <a:rPr lang="en-US" dirty="0"/>
              <a:t>The graceful method to terminate the connection is to use the FIN field followed by </a:t>
            </a:r>
            <a:r>
              <a:rPr lang="en-US" dirty="0" smtClean="0"/>
              <a:t>ACK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this case, either the client or the server will first send a TCP segment with the FIN bit set</a:t>
            </a:r>
          </a:p>
          <a:p>
            <a:pPr lvl="1"/>
            <a:r>
              <a:rPr lang="en-US" dirty="0"/>
              <a:t>The receiving host will ACK the FIN</a:t>
            </a:r>
          </a:p>
          <a:p>
            <a:pPr lvl="1"/>
            <a:r>
              <a:rPr lang="en-US" dirty="0"/>
              <a:t>This process closes half the connection - it has to be repeated by the receiving host</a:t>
            </a:r>
          </a:p>
          <a:p>
            <a:r>
              <a:rPr lang="en-US" dirty="0"/>
              <a:t>The abrupt method of closing the TCP connection is for either the client or the server to send an RST (reset) segment</a:t>
            </a:r>
          </a:p>
          <a:p>
            <a:pPr lvl="1"/>
            <a:r>
              <a:rPr lang="en-US" dirty="0"/>
              <a:t>This aborts the TCP connection and no further communications take place between the hosts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1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Sequence Numbers in TCP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Sequence and acknowledgment numbers are very important in TCP for reliable data transfer</a:t>
            </a:r>
          </a:p>
          <a:p>
            <a:pPr lvl="1"/>
            <a:r>
              <a:rPr lang="en-US" dirty="0" smtClean="0"/>
              <a:t>The sequence </a:t>
            </a:r>
            <a:r>
              <a:rPr lang="en-US" dirty="0"/>
              <a:t>number of a TCP segment tells the receiver how many bytes of data has been sent</a:t>
            </a:r>
          </a:p>
          <a:p>
            <a:pPr lvl="2"/>
            <a:r>
              <a:rPr lang="en-US" dirty="0"/>
              <a:t>Example: the first TCP segment carries 1000 bytes of data and the sequence number is 235, the next TCP segment will have a sequence number 1235</a:t>
            </a:r>
          </a:p>
          <a:p>
            <a:pPr lvl="1"/>
            <a:r>
              <a:rPr lang="en-US" dirty="0"/>
              <a:t>The acknowledgment number tells the recipient what is the next expected byte number</a:t>
            </a:r>
          </a:p>
          <a:p>
            <a:pPr lvl="2"/>
            <a:r>
              <a:rPr lang="en-US" dirty="0" smtClean="0"/>
              <a:t>Example</a:t>
            </a:r>
            <a:r>
              <a:rPr lang="en-US" dirty="0"/>
              <a:t>: the server receives 1000 bytes from the TCP segment with sequence number 235 - it has received bytes numbered 235 through 1234. So it sets the </a:t>
            </a:r>
            <a:r>
              <a:rPr lang="en-US" dirty="0" err="1"/>
              <a:t>ack</a:t>
            </a:r>
            <a:r>
              <a:rPr lang="en-US" dirty="0"/>
              <a:t> number to be 1235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1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Sequence Numbers in TCP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Sequence number (inadvertently) plays a role in security</a:t>
            </a:r>
          </a:p>
          <a:p>
            <a:pPr lvl="1"/>
            <a:r>
              <a:rPr lang="en-US" dirty="0"/>
              <a:t>If a packet with an improper </a:t>
            </a:r>
            <a:r>
              <a:rPr lang="en-US" dirty="0" smtClean="0"/>
              <a:t>sequence </a:t>
            </a:r>
            <a:r>
              <a:rPr lang="en-US" dirty="0"/>
              <a:t>number is received, it is dropped</a:t>
            </a:r>
          </a:p>
          <a:p>
            <a:pPr lvl="2"/>
            <a:r>
              <a:rPr lang="en-US" dirty="0"/>
              <a:t>TCP assumes that some error has been made during the transmission and requests a retransmit of the missing </a:t>
            </a:r>
            <a:r>
              <a:rPr lang="en-US" dirty="0" smtClean="0"/>
              <a:t>packet</a:t>
            </a:r>
            <a:endParaRPr lang="en-US" dirty="0"/>
          </a:p>
          <a:p>
            <a:pPr lvl="1"/>
            <a:r>
              <a:rPr lang="en-US" dirty="0"/>
              <a:t>This make the job of a hacker trying to forge packets harder</a:t>
            </a:r>
          </a:p>
          <a:p>
            <a:pPr lvl="1"/>
            <a:r>
              <a:rPr lang="en-US" dirty="0"/>
              <a:t>To inject packets into an existing connection he or she must either</a:t>
            </a:r>
          </a:p>
          <a:p>
            <a:pPr lvl="2"/>
            <a:r>
              <a:rPr lang="en-US" dirty="0"/>
              <a:t>be able to actively observe the packets in an exchange between two </a:t>
            </a:r>
            <a:r>
              <a:rPr lang="en-US" dirty="0" smtClean="0"/>
              <a:t>parties</a:t>
            </a:r>
            <a:endParaRPr lang="en-US" dirty="0"/>
          </a:p>
          <a:p>
            <a:pPr lvl="2"/>
            <a:r>
              <a:rPr lang="en-US" dirty="0"/>
              <a:t>be able to guess what the current sequence number of a session is</a:t>
            </a:r>
          </a:p>
          <a:p>
            <a:pPr lvl="2"/>
            <a:r>
              <a:rPr lang="en-US" dirty="0"/>
              <a:t>For this reason, the </a:t>
            </a:r>
            <a:r>
              <a:rPr lang="en-US" dirty="0">
                <a:solidFill>
                  <a:srgbClr val="FF0000"/>
                </a:solidFill>
              </a:rPr>
              <a:t>truly random </a:t>
            </a:r>
            <a:r>
              <a:rPr lang="en-US" dirty="0"/>
              <a:t>generation of sequence number is </a:t>
            </a:r>
            <a:r>
              <a:rPr lang="en-US" dirty="0" smtClean="0"/>
              <a:t>important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1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Transmission Scenario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MAC (Media Access Control) address</a:t>
            </a:r>
          </a:p>
          <a:p>
            <a:pPr lvl="1"/>
            <a:r>
              <a:rPr lang="en-US" dirty="0" smtClean="0"/>
              <a:t>Unique number</a:t>
            </a:r>
          </a:p>
          <a:p>
            <a:pPr lvl="1"/>
            <a:r>
              <a:rPr lang="en-US" dirty="0" smtClean="0"/>
              <a:t>6 bytes (12-digit hex), first 3 bytes identifies manufacturer</a:t>
            </a:r>
          </a:p>
          <a:p>
            <a:r>
              <a:rPr lang="en-US" dirty="0" smtClean="0"/>
              <a:t>ARP (Address Resolution Protocol)</a:t>
            </a:r>
          </a:p>
          <a:p>
            <a:pPr lvl="1"/>
            <a:r>
              <a:rPr lang="en-US" dirty="0" smtClean="0"/>
              <a:t>Finds a node address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4199"/>
            <a:ext cx="4681055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7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Protocols – UDP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Unlike TCP, UDP is a stateless protocol</a:t>
            </a:r>
          </a:p>
          <a:p>
            <a:pPr lvl="1"/>
            <a:r>
              <a:rPr lang="en-US" dirty="0"/>
              <a:t>UDP has no concept of a </a:t>
            </a:r>
            <a:r>
              <a:rPr lang="en-US" dirty="0" smtClean="0"/>
              <a:t>“connection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UDP requires no initialization or finalization</a:t>
            </a:r>
          </a:p>
          <a:p>
            <a:r>
              <a:rPr lang="en-US" dirty="0"/>
              <a:t>UDP identifies segments with using the source address and port number</a:t>
            </a:r>
          </a:p>
          <a:p>
            <a:r>
              <a:rPr lang="en-US" dirty="0"/>
              <a:t>The only service UDP provides is multiplexing</a:t>
            </a:r>
          </a:p>
          <a:p>
            <a:r>
              <a:rPr lang="en-US" dirty="0"/>
              <a:t>UDP benefits from</a:t>
            </a:r>
          </a:p>
          <a:p>
            <a:pPr lvl="1"/>
            <a:r>
              <a:rPr lang="en-US" dirty="0"/>
              <a:t>Lightweight nature of the protocol – little overhead</a:t>
            </a:r>
          </a:p>
          <a:p>
            <a:pPr lvl="1"/>
            <a:r>
              <a:rPr lang="en-US" dirty="0"/>
              <a:t>Lack of redundancy or unneeded function</a:t>
            </a:r>
          </a:p>
          <a:p>
            <a:pPr lvl="2"/>
            <a:r>
              <a:rPr lang="en-US" dirty="0"/>
              <a:t>Application layer provides whatever services are necessary</a:t>
            </a:r>
          </a:p>
          <a:p>
            <a:r>
              <a:rPr lang="en-US" dirty="0"/>
              <a:t>Often used for time sensitive or custom designed </a:t>
            </a:r>
            <a:r>
              <a:rPr lang="en-US" dirty="0" smtClean="0"/>
              <a:t>protocols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1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UDP Segment Structure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9249644" cy="245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3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</a:t>
            </a:r>
            <a:r>
              <a:rPr lang="en-US" dirty="0" smtClean="0"/>
              <a:t>vs. </a:t>
            </a:r>
            <a:r>
              <a:rPr lang="en-US" dirty="0"/>
              <a:t>UDP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TCP</a:t>
            </a:r>
          </a:p>
          <a:p>
            <a:pPr lvl="1"/>
            <a:r>
              <a:rPr lang="en-US" dirty="0" smtClean="0"/>
              <a:t>Connection </a:t>
            </a:r>
            <a:r>
              <a:rPr lang="en-US" dirty="0"/>
              <a:t>Oriented – setup required between sending and receiving processes</a:t>
            </a:r>
          </a:p>
          <a:p>
            <a:pPr lvl="1"/>
            <a:r>
              <a:rPr lang="en-US" dirty="0"/>
              <a:t>Reliable transport – between sending and receiving process</a:t>
            </a:r>
          </a:p>
          <a:p>
            <a:pPr lvl="1"/>
            <a:r>
              <a:rPr lang="en-US" dirty="0"/>
              <a:t>Flow control – sender won't overwhelm receiver</a:t>
            </a:r>
          </a:p>
          <a:p>
            <a:pPr lvl="1"/>
            <a:r>
              <a:rPr lang="en-US" dirty="0"/>
              <a:t>Congestion control – throttle sender when network </a:t>
            </a:r>
            <a:r>
              <a:rPr lang="en-US" dirty="0" smtClean="0"/>
              <a:t>overloaded</a:t>
            </a:r>
            <a:endParaRPr lang="en-US" dirty="0"/>
          </a:p>
          <a:p>
            <a:pPr lvl="1"/>
            <a:r>
              <a:rPr lang="en-US" dirty="0"/>
              <a:t>Multiplexing – a client and server can communicate over multiple connections</a:t>
            </a:r>
          </a:p>
          <a:p>
            <a:pPr lvl="1"/>
            <a:r>
              <a:rPr lang="en-US" dirty="0"/>
              <a:t>does not provide: timing, minimum bandwidth guarantees</a:t>
            </a:r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UDP</a:t>
            </a:r>
          </a:p>
          <a:p>
            <a:pPr lvl="1"/>
            <a:r>
              <a:rPr lang="en-US" dirty="0"/>
              <a:t>Unreliable data transfer between sending and receiving process</a:t>
            </a:r>
          </a:p>
          <a:p>
            <a:pPr lvl="1"/>
            <a:r>
              <a:rPr lang="en-US" dirty="0"/>
              <a:t>Multiplexing</a:t>
            </a:r>
          </a:p>
          <a:p>
            <a:pPr lvl="1"/>
            <a:r>
              <a:rPr lang="en-US" dirty="0"/>
              <a:t>does not provide: connection setup, reliability, flow control, congestion control, timing, or bandwidth guarantees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Protocols - DNS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Domain Name System</a:t>
            </a:r>
          </a:p>
          <a:p>
            <a:pPr lvl="1"/>
            <a:r>
              <a:rPr lang="en-US" dirty="0"/>
              <a:t>Maps host names to IP addresses and vice versa</a:t>
            </a:r>
          </a:p>
          <a:p>
            <a:pPr lvl="2"/>
            <a:r>
              <a:rPr lang="en-US" dirty="0" smtClean="0"/>
              <a:t>Forward queries </a:t>
            </a:r>
            <a:r>
              <a:rPr lang="en-US" dirty="0"/>
              <a:t>– What is the IP address of paradox.sis.pitt.edu?</a:t>
            </a:r>
          </a:p>
          <a:p>
            <a:pPr lvl="2"/>
            <a:r>
              <a:rPr lang="en-US" dirty="0" smtClean="0"/>
              <a:t>Inverse </a:t>
            </a:r>
            <a:r>
              <a:rPr lang="en-US" dirty="0"/>
              <a:t>queries – What is the host name of 136.142.116.28?</a:t>
            </a:r>
          </a:p>
          <a:p>
            <a:r>
              <a:rPr lang="en-US" dirty="0" smtClean="0"/>
              <a:t>DNS </a:t>
            </a:r>
            <a:r>
              <a:rPr lang="en-US" dirty="0"/>
              <a:t>stores so-called resource records (RRs)</a:t>
            </a:r>
          </a:p>
          <a:p>
            <a:pPr lvl="1"/>
            <a:r>
              <a:rPr lang="en-US" dirty="0"/>
              <a:t>Can reveal a lot of information about hosts and addresses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Protocols - DNS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Many protocols employ DNS to translate user supplied names into IP addresses</a:t>
            </a:r>
          </a:p>
          <a:p>
            <a:pPr lvl="1"/>
            <a:r>
              <a:rPr lang="en-US" dirty="0"/>
              <a:t>HTTP, FTP, SMTP, etc. all use DNS to resolve names</a:t>
            </a:r>
          </a:p>
          <a:p>
            <a:pPr lvl="1"/>
            <a:r>
              <a:rPr lang="en-US" dirty="0"/>
              <a:t>DNS may add delay to the communications process</a:t>
            </a:r>
          </a:p>
          <a:p>
            <a:pPr lvl="1"/>
            <a:r>
              <a:rPr lang="en-US" dirty="0"/>
              <a:t>DNS may also be a single point of </a:t>
            </a:r>
            <a:r>
              <a:rPr lang="en-US" dirty="0" smtClean="0"/>
              <a:t>failure</a:t>
            </a:r>
            <a:endParaRPr lang="en-US" dirty="0"/>
          </a:p>
          <a:p>
            <a:r>
              <a:rPr lang="en-US" dirty="0"/>
              <a:t>DNS is an application level protocol, but it is typically not used directly by the </a:t>
            </a:r>
            <a:r>
              <a:rPr lang="en-US" dirty="0" smtClean="0"/>
              <a:t>user</a:t>
            </a:r>
            <a:endParaRPr lang="en-US" dirty="0"/>
          </a:p>
          <a:p>
            <a:r>
              <a:rPr lang="en-US" dirty="0"/>
              <a:t>DNS queries and responses are on port 53 using UDP</a:t>
            </a:r>
          </a:p>
          <a:p>
            <a:pPr lvl="1"/>
            <a:r>
              <a:rPr lang="en-US" dirty="0"/>
              <a:t>TCP is used for zone </a:t>
            </a:r>
            <a:r>
              <a:rPr lang="en-US" dirty="0" smtClean="0"/>
              <a:t>transfers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Zone Transfers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Zone</a:t>
            </a:r>
          </a:p>
          <a:p>
            <a:pPr lvl="1"/>
            <a:r>
              <a:rPr lang="en-US" dirty="0"/>
              <a:t>Name spaces are divided into zones based on separating “periods” in the name</a:t>
            </a:r>
          </a:p>
          <a:p>
            <a:pPr lvl="1"/>
            <a:r>
              <a:rPr lang="en-US" dirty="0"/>
              <a:t>Example: sis.pitt.edu is a zone</a:t>
            </a:r>
          </a:p>
          <a:p>
            <a:r>
              <a:rPr lang="en-US" dirty="0"/>
              <a:t>Each zone maintains primary and secondary name servers</a:t>
            </a:r>
          </a:p>
          <a:p>
            <a:pPr lvl="1"/>
            <a:r>
              <a:rPr lang="en-US" dirty="0"/>
              <a:t>Secondary servers periodically poll primary servers to obtain zone data</a:t>
            </a:r>
          </a:p>
          <a:p>
            <a:pPr lvl="1"/>
            <a:r>
              <a:rPr lang="en-US" dirty="0"/>
              <a:t>If data has changed, a zone transfer is initiated that downloads the entire database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Protocols - DNS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 addition to address mapping, DNS provides</a:t>
            </a:r>
          </a:p>
          <a:p>
            <a:pPr lvl="1"/>
            <a:r>
              <a:rPr lang="en-US" dirty="0"/>
              <a:t>Host Aliasing (e.g. paradox.sis.pitt.edu can have two aliases - sis.pitt.edu and www2.sis.pitt.edu)</a:t>
            </a:r>
          </a:p>
          <a:p>
            <a:pPr lvl="1"/>
            <a:r>
              <a:rPr lang="en-US" dirty="0"/>
              <a:t>Mail Server Aliasing (e.g. </a:t>
            </a:r>
            <a:r>
              <a:rPr lang="en-US" dirty="0" smtClean="0"/>
              <a:t>x@sis.pitt.edu </a:t>
            </a:r>
            <a:r>
              <a:rPr lang="en-US" dirty="0"/>
              <a:t>has to go to mail.sis.pitt.edu)</a:t>
            </a:r>
          </a:p>
          <a:p>
            <a:pPr lvl="1"/>
            <a:r>
              <a:rPr lang="en-US" dirty="0"/>
              <a:t>Load Distribution (e.g. many sites use replicated web servers each running on a different end-system host)</a:t>
            </a:r>
          </a:p>
          <a:p>
            <a:pPr lvl="2"/>
            <a:r>
              <a:rPr lang="en-US" dirty="0"/>
              <a:t>DNS responds with the entire set of hosts, but rotates the order periodically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Resource Records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Resource records (RRs) store the hostname to IP address mapping</a:t>
            </a:r>
          </a:p>
          <a:p>
            <a:r>
              <a:rPr lang="en-US" dirty="0"/>
              <a:t>Each RR has four fields</a:t>
            </a:r>
          </a:p>
          <a:p>
            <a:pPr lvl="1"/>
            <a:r>
              <a:rPr lang="en-US" dirty="0"/>
              <a:t>[Name, Value, Type, TTL]</a:t>
            </a:r>
          </a:p>
          <a:p>
            <a:pPr lvl="1"/>
            <a:r>
              <a:rPr lang="en-US" dirty="0"/>
              <a:t>Many different types</a:t>
            </a:r>
          </a:p>
          <a:p>
            <a:pPr lvl="1"/>
            <a:r>
              <a:rPr lang="en-US" dirty="0"/>
              <a:t>TTL specifies how long the RR is valid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Name Servers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Local Name Servers</a:t>
            </a:r>
          </a:p>
          <a:p>
            <a:pPr lvl="1"/>
            <a:r>
              <a:rPr lang="en-US" dirty="0"/>
              <a:t>Each ISP has its own name servers - all local machines contact the local name server first</a:t>
            </a:r>
          </a:p>
          <a:p>
            <a:pPr lvl="1"/>
            <a:r>
              <a:rPr lang="en-US" dirty="0"/>
              <a:t>Local translations are fast, simple and easy to implement</a:t>
            </a:r>
          </a:p>
          <a:p>
            <a:r>
              <a:rPr lang="en-US" dirty="0"/>
              <a:t>Root Name Servers</a:t>
            </a:r>
          </a:p>
          <a:p>
            <a:pPr lvl="1"/>
            <a:r>
              <a:rPr lang="en-US" dirty="0"/>
              <a:t>Countable numbers worldwide (13)</a:t>
            </a:r>
          </a:p>
          <a:p>
            <a:pPr lvl="1"/>
            <a:r>
              <a:rPr lang="en-US" dirty="0"/>
              <a:t>Local servers contact the root server if they cannot resolve a name</a:t>
            </a:r>
          </a:p>
          <a:p>
            <a:r>
              <a:rPr lang="en-US" dirty="0"/>
              <a:t>Authoritative Name Servers</a:t>
            </a:r>
          </a:p>
          <a:p>
            <a:pPr lvl="1"/>
            <a:r>
              <a:rPr lang="en-US" dirty="0"/>
              <a:t>Root servers direct local servers to an authoritative name server that has the information related to a host</a:t>
            </a:r>
          </a:p>
          <a:p>
            <a:pPr lvl="1"/>
            <a:r>
              <a:rPr lang="en-US" dirty="0"/>
              <a:t>Maintain authoritative data for a zone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Protocols - SMTP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De facto standard for email transmission across the </a:t>
            </a:r>
            <a:r>
              <a:rPr lang="en-US" dirty="0" smtClean="0"/>
              <a:t>Internet</a:t>
            </a:r>
            <a:endParaRPr lang="en-US" dirty="0"/>
          </a:p>
          <a:p>
            <a:r>
              <a:rPr lang="en-US" dirty="0" smtClean="0"/>
              <a:t>SMTP </a:t>
            </a:r>
            <a:r>
              <a:rPr lang="en-US" dirty="0"/>
              <a:t>is a simple, text based protocol</a:t>
            </a:r>
          </a:p>
          <a:p>
            <a:r>
              <a:rPr lang="en-US" dirty="0"/>
              <a:t>No authentication or security features</a:t>
            </a:r>
          </a:p>
          <a:p>
            <a:pPr lvl="1"/>
            <a:r>
              <a:rPr lang="en-US" dirty="0"/>
              <a:t>Designed around a time when everyone on the internet trusted one another</a:t>
            </a:r>
          </a:p>
          <a:p>
            <a:r>
              <a:rPr lang="en-US" dirty="0"/>
              <a:t>Usually located on TCP port 25</a:t>
            </a:r>
          </a:p>
          <a:p>
            <a:r>
              <a:rPr lang="en-US" dirty="0"/>
              <a:t>Often teams with a </a:t>
            </a:r>
            <a:r>
              <a:rPr lang="en-US" dirty="0" smtClean="0"/>
              <a:t>“pull</a:t>
            </a:r>
            <a:r>
              <a:rPr lang="en-US" dirty="0"/>
              <a:t>” protocol such as POP3 or IMAP to create a working email </a:t>
            </a:r>
            <a:r>
              <a:rPr lang="en-US" dirty="0" smtClean="0"/>
              <a:t>system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dirty="0" smtClean="0"/>
              <a:t>Transmission Scenario (ARP Decision Process)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615315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19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SMTP Operation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199"/>
            <a:ext cx="6781800" cy="509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3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Protocols - MIME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Multipurpose Internet Mail Extensions</a:t>
            </a:r>
          </a:p>
          <a:p>
            <a:r>
              <a:rPr lang="en-US" dirty="0"/>
              <a:t>Extends the format of email to support</a:t>
            </a:r>
          </a:p>
          <a:p>
            <a:pPr lvl="1"/>
            <a:r>
              <a:rPr lang="en-US" dirty="0"/>
              <a:t>Text in character sets other than US-ASCII</a:t>
            </a:r>
          </a:p>
          <a:p>
            <a:pPr lvl="1"/>
            <a:r>
              <a:rPr lang="en-US" dirty="0"/>
              <a:t>Non-Text Attachments</a:t>
            </a:r>
          </a:p>
          <a:p>
            <a:pPr lvl="1"/>
            <a:r>
              <a:rPr lang="en-US" dirty="0"/>
              <a:t>Multi-part message bodies</a:t>
            </a:r>
          </a:p>
          <a:p>
            <a:pPr lvl="1"/>
            <a:r>
              <a:rPr lang="en-US" dirty="0"/>
              <a:t>Header information on non-ASCII character </a:t>
            </a:r>
            <a:r>
              <a:rPr lang="en-US" dirty="0" smtClean="0"/>
              <a:t>sets</a:t>
            </a:r>
            <a:endParaRPr lang="en-US" dirty="0"/>
          </a:p>
          <a:p>
            <a:r>
              <a:rPr lang="en-US" dirty="0"/>
              <a:t>Also used in other scenarios (i.e., HTTP)</a:t>
            </a:r>
          </a:p>
          <a:p>
            <a:r>
              <a:rPr lang="en-US" dirty="0"/>
              <a:t>Has been the focus of many security related issues</a:t>
            </a:r>
          </a:p>
          <a:p>
            <a:pPr lvl="1"/>
            <a:r>
              <a:rPr lang="en-US" dirty="0"/>
              <a:t>In the past – execution of undesirable code, propagation of worms and </a:t>
            </a:r>
            <a:r>
              <a:rPr lang="en-US" dirty="0" smtClean="0"/>
              <a:t>viruses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Protocols - Telnet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Provides for remote access over network</a:t>
            </a:r>
          </a:p>
          <a:p>
            <a:pPr lvl="1"/>
            <a:r>
              <a:rPr lang="en-US" dirty="0"/>
              <a:t>Allows a user to logon to a remote server and issue commands as if sitting at a keyboard</a:t>
            </a:r>
          </a:p>
          <a:p>
            <a:r>
              <a:rPr lang="en-US" dirty="0"/>
              <a:t>Commonly found on TCP port 23</a:t>
            </a:r>
          </a:p>
          <a:p>
            <a:r>
              <a:rPr lang="en-US" dirty="0"/>
              <a:t>Telnet is a plain-text protocol with no security features</a:t>
            </a:r>
          </a:p>
          <a:p>
            <a:r>
              <a:rPr lang="en-US" dirty="0"/>
              <a:t>Designed in the </a:t>
            </a:r>
            <a:r>
              <a:rPr lang="en-US" dirty="0" smtClean="0"/>
              <a:t>“trusted</a:t>
            </a:r>
            <a:r>
              <a:rPr lang="en-US" dirty="0"/>
              <a:t>” days of the internet</a:t>
            </a:r>
          </a:p>
          <a:p>
            <a:r>
              <a:rPr lang="en-US" dirty="0"/>
              <a:t>SSH provides the same functionality with added security benefits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Protocols – SSH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Secure Shell – Usually operates on TCP port 22</a:t>
            </a:r>
          </a:p>
          <a:p>
            <a:r>
              <a:rPr lang="en-US" dirty="0"/>
              <a:t>Allows for data to be exchanged over a secure channel</a:t>
            </a:r>
          </a:p>
          <a:p>
            <a:pPr lvl="1"/>
            <a:r>
              <a:rPr lang="en-US" dirty="0"/>
              <a:t>Provides for confidentiality, integrity and authentication through encryption protocols</a:t>
            </a:r>
          </a:p>
          <a:p>
            <a:pPr lvl="1"/>
            <a:r>
              <a:rPr lang="en-US" dirty="0"/>
              <a:t>Based on the popular </a:t>
            </a:r>
            <a:r>
              <a:rPr lang="en-US" dirty="0" err="1"/>
              <a:t>OpenSSL</a:t>
            </a:r>
            <a:r>
              <a:rPr lang="en-US" dirty="0"/>
              <a:t> encryption suite</a:t>
            </a:r>
          </a:p>
          <a:p>
            <a:r>
              <a:rPr lang="en-US" dirty="0"/>
              <a:t>SSH is commonly used for remote login and administration (similar to telnet)</a:t>
            </a:r>
          </a:p>
          <a:p>
            <a:r>
              <a:rPr lang="en-US" dirty="0"/>
              <a:t>Virtually ANY protocol can be tunneled through SSH</a:t>
            </a:r>
          </a:p>
          <a:p>
            <a:pPr lvl="1"/>
            <a:r>
              <a:rPr lang="en-US" dirty="0"/>
              <a:t>X11, FTP (SFTP), TCP, etc.</a:t>
            </a:r>
          </a:p>
          <a:p>
            <a:pPr lvl="1"/>
            <a:r>
              <a:rPr lang="en-US" dirty="0"/>
              <a:t>This is both a good and bad thing</a:t>
            </a:r>
          </a:p>
        </p:txBody>
      </p:sp>
    </p:spTree>
    <p:extLst>
      <p:ext uri="{BB962C8B-B14F-4D97-AF65-F5344CB8AC3E}">
        <p14:creationId xmlns:p14="http://schemas.microsoft.com/office/powerpoint/2010/main" val="5103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FTP: </a:t>
            </a:r>
            <a:r>
              <a:rPr lang="en-US" dirty="0" smtClean="0"/>
              <a:t>File Transfer Protocol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transfer </a:t>
            </a:r>
            <a:r>
              <a:rPr lang="en-US" dirty="0"/>
              <a:t>file to/from remote host</a:t>
            </a:r>
          </a:p>
          <a:p>
            <a:pPr lvl="1"/>
            <a:r>
              <a:rPr lang="en-US" dirty="0"/>
              <a:t>client/server model</a:t>
            </a:r>
          </a:p>
          <a:p>
            <a:pPr lvl="2"/>
            <a:r>
              <a:rPr lang="en-US" dirty="0"/>
              <a:t>client: side that initiates transfer (either to/from remote)</a:t>
            </a:r>
          </a:p>
          <a:p>
            <a:pPr lvl="2"/>
            <a:r>
              <a:rPr lang="en-US" dirty="0"/>
              <a:t>server: remote host</a:t>
            </a:r>
          </a:p>
          <a:p>
            <a:r>
              <a:rPr lang="en-US" dirty="0"/>
              <a:t>ftp: RFC 959</a:t>
            </a:r>
          </a:p>
          <a:p>
            <a:r>
              <a:rPr lang="en-US" dirty="0"/>
              <a:t>ftp server: port 21</a:t>
            </a:r>
          </a:p>
          <a:p>
            <a:endParaRPr lang="en-US" dirty="0"/>
          </a:p>
        </p:txBody>
      </p:sp>
      <p:sp>
        <p:nvSpPr>
          <p:cNvPr id="35" name="AutoShape 47"/>
          <p:cNvSpPr>
            <a:spLocks noChangeArrowheads="1"/>
          </p:cNvSpPr>
          <p:nvPr/>
        </p:nvSpPr>
        <p:spPr bwMode="auto">
          <a:xfrm>
            <a:off x="2892457" y="5496503"/>
            <a:ext cx="512763" cy="592137"/>
          </a:xfrm>
          <a:prstGeom prst="can">
            <a:avLst>
              <a:gd name="adj" fmla="val 28875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72" tIns="50387" rIns="100772" bIns="50387" anchor="ctr"/>
          <a:lstStyle/>
          <a:p>
            <a:endParaRPr lang="en-US"/>
          </a:p>
        </p:txBody>
      </p:sp>
      <p:sp>
        <p:nvSpPr>
          <p:cNvPr id="36" name="AutoShape 46"/>
          <p:cNvSpPr>
            <a:spLocks noChangeArrowheads="1"/>
          </p:cNvSpPr>
          <p:nvPr/>
        </p:nvSpPr>
        <p:spPr bwMode="auto">
          <a:xfrm>
            <a:off x="6480207" y="5425065"/>
            <a:ext cx="512763" cy="592138"/>
          </a:xfrm>
          <a:prstGeom prst="can">
            <a:avLst>
              <a:gd name="adj" fmla="val 28875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72" tIns="50387" rIns="100772" bIns="50387" anchor="ctr"/>
          <a:lstStyle/>
          <a:p>
            <a:endParaRPr lang="en-US"/>
          </a:p>
        </p:txBody>
      </p:sp>
      <p:graphicFrame>
        <p:nvGraphicFramePr>
          <p:cNvPr id="3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431256"/>
              </p:ext>
            </p:extLst>
          </p:nvPr>
        </p:nvGraphicFramePr>
        <p:xfrm>
          <a:off x="2770220" y="3943928"/>
          <a:ext cx="855662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220" y="3943928"/>
                        <a:ext cx="855662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6"/>
          <p:cNvGrpSpPr>
            <a:grpSpLocks/>
          </p:cNvGrpSpPr>
          <p:nvPr/>
        </p:nvGrpSpPr>
        <p:grpSpPr bwMode="auto">
          <a:xfrm>
            <a:off x="6573870" y="3766128"/>
            <a:ext cx="392112" cy="1028700"/>
            <a:chOff x="4180" y="783"/>
            <a:chExt cx="150" cy="307"/>
          </a:xfrm>
        </p:grpSpPr>
        <p:sp>
          <p:nvSpPr>
            <p:cNvPr id="39" name="AutoShape 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1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1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1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1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1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" name="Line 15"/>
          <p:cNvSpPr>
            <a:spLocks noChangeShapeType="1"/>
          </p:cNvSpPr>
          <p:nvPr/>
        </p:nvSpPr>
        <p:spPr bwMode="auto">
          <a:xfrm>
            <a:off x="3916395" y="4623378"/>
            <a:ext cx="2435225" cy="111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0772" tIns="50387" rIns="100772" bIns="50387" anchor="ctr"/>
          <a:lstStyle/>
          <a:p>
            <a:endParaRPr lang="en-US"/>
          </a:p>
        </p:txBody>
      </p:sp>
      <p:sp>
        <p:nvSpPr>
          <p:cNvPr id="48" name="Text Box 16"/>
          <p:cNvSpPr txBox="1">
            <a:spLocks noChangeArrowheads="1"/>
          </p:cNvSpPr>
          <p:nvPr/>
        </p:nvSpPr>
        <p:spPr bwMode="auto">
          <a:xfrm>
            <a:off x="3830670" y="4275715"/>
            <a:ext cx="26558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72" tIns="50387" rIns="100772" bIns="50387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9pPr>
          </a:lstStyle>
          <a:p>
            <a:pPr algn="ctr" eaLnBrk="1">
              <a:buClrTx/>
              <a:buSzTx/>
              <a:buFontTx/>
              <a:buNone/>
            </a:pPr>
            <a:r>
              <a:rPr lang="en-US">
                <a:solidFill>
                  <a:srgbClr val="FF0000"/>
                </a:solidFill>
              </a:rPr>
              <a:t>file transfer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49" name="Group 17"/>
          <p:cNvGrpSpPr>
            <a:grpSpLocks/>
          </p:cNvGrpSpPr>
          <p:nvPr/>
        </p:nvGrpSpPr>
        <p:grpSpPr bwMode="auto">
          <a:xfrm>
            <a:off x="6324632" y="4266190"/>
            <a:ext cx="825500" cy="914400"/>
            <a:chOff x="3914" y="1386"/>
            <a:chExt cx="472" cy="522"/>
          </a:xfrm>
        </p:grpSpPr>
        <p:sp>
          <p:nvSpPr>
            <p:cNvPr id="50" name="Rectangle 18"/>
            <p:cNvSpPr>
              <a:spLocks noChangeArrowheads="1"/>
            </p:cNvSpPr>
            <p:nvPr/>
          </p:nvSpPr>
          <p:spPr bwMode="auto">
            <a:xfrm>
              <a:off x="3930" y="1386"/>
              <a:ext cx="444" cy="522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Text Box 19"/>
            <p:cNvSpPr txBox="1">
              <a:spLocks noChangeArrowheads="1"/>
            </p:cNvSpPr>
            <p:nvPr/>
          </p:nvSpPr>
          <p:spPr bwMode="auto">
            <a:xfrm>
              <a:off x="3914" y="1463"/>
              <a:ext cx="472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1pPr>
              <a:lvl2pPr marL="742950" indent="-285750" eaLnBrk="0"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2pPr>
              <a:lvl3pPr marL="1143000" indent="-228600" eaLnBrk="0"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3pPr>
              <a:lvl4pPr marL="1600200" indent="-228600" eaLnBrk="0"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4pPr>
              <a:lvl5pPr marL="2057400" indent="-228600" eaLnBrk="0"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5pPr>
              <a:lvl6pPr marL="2514600" indent="-228600" defTabSz="4476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6pPr>
              <a:lvl7pPr marL="2971800" indent="-228600" defTabSz="4476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7pPr>
              <a:lvl8pPr marL="3429000" indent="-228600" defTabSz="4476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8pPr>
              <a:lvl9pPr marL="3886200" indent="-228600" defTabSz="4476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9pPr>
            </a:lstStyle>
            <a:p>
              <a:pPr algn="ctr" eaLnBrk="1">
                <a:buClrTx/>
                <a:buSzTx/>
                <a:buFontTx/>
                <a:buNone/>
              </a:pPr>
              <a:r>
                <a:rPr lang="en-US"/>
                <a:t>FTP</a:t>
              </a:r>
            </a:p>
            <a:p>
              <a:pPr algn="ctr" eaLnBrk="1">
                <a:buClrTx/>
                <a:buSzTx/>
                <a:buFontTx/>
                <a:buNone/>
              </a:pPr>
              <a:r>
                <a:rPr lang="en-US"/>
                <a:t>server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52" name="Group 20"/>
          <p:cNvGrpSpPr>
            <a:grpSpLocks/>
          </p:cNvGrpSpPr>
          <p:nvPr/>
        </p:nvGrpSpPr>
        <p:grpSpPr bwMode="auto">
          <a:xfrm>
            <a:off x="1965357" y="4256665"/>
            <a:ext cx="1971675" cy="923925"/>
            <a:chOff x="1645" y="1326"/>
            <a:chExt cx="1127" cy="528"/>
          </a:xfrm>
        </p:grpSpPr>
        <p:sp>
          <p:nvSpPr>
            <p:cNvPr id="53" name="Rectangle 21"/>
            <p:cNvSpPr>
              <a:spLocks noChangeArrowheads="1"/>
            </p:cNvSpPr>
            <p:nvPr/>
          </p:nvSpPr>
          <p:spPr bwMode="auto">
            <a:xfrm>
              <a:off x="2328" y="1326"/>
              <a:ext cx="444" cy="522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22"/>
            <p:cNvSpPr>
              <a:spLocks noChangeArrowheads="1"/>
            </p:cNvSpPr>
            <p:nvPr/>
          </p:nvSpPr>
          <p:spPr bwMode="auto">
            <a:xfrm>
              <a:off x="1704" y="1332"/>
              <a:ext cx="606" cy="522"/>
            </a:xfrm>
            <a:prstGeom prst="rect">
              <a:avLst/>
            </a:prstGeom>
            <a:solidFill>
              <a:srgbClr val="33CC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Text Box 23"/>
            <p:cNvSpPr txBox="1">
              <a:spLocks noChangeArrowheads="1"/>
            </p:cNvSpPr>
            <p:nvPr/>
          </p:nvSpPr>
          <p:spPr bwMode="auto">
            <a:xfrm>
              <a:off x="1645" y="1343"/>
              <a:ext cx="738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1pPr>
              <a:lvl2pPr marL="742950" indent="-285750" eaLnBrk="0"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2pPr>
              <a:lvl3pPr marL="1143000" indent="-228600" eaLnBrk="0"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3pPr>
              <a:lvl4pPr marL="1600200" indent="-228600" eaLnBrk="0"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4pPr>
              <a:lvl5pPr marL="2057400" indent="-228600" eaLnBrk="0"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5pPr>
              <a:lvl6pPr marL="2514600" indent="-228600" defTabSz="4476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6pPr>
              <a:lvl7pPr marL="2971800" indent="-228600" defTabSz="4476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7pPr>
              <a:lvl8pPr marL="3429000" indent="-228600" defTabSz="4476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8pPr>
              <a:lvl9pPr marL="3886200" indent="-228600" defTabSz="4476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9pPr>
            </a:lstStyle>
            <a:p>
              <a:pPr algn="ctr" eaLnBrk="1">
                <a:buClrTx/>
                <a:buSzTx/>
                <a:buFontTx/>
                <a:buNone/>
              </a:pPr>
              <a:r>
                <a:rPr lang="en-US" dirty="0"/>
                <a:t>FTP</a:t>
              </a:r>
            </a:p>
            <a:p>
              <a:pPr algn="ctr" eaLnBrk="1">
                <a:buClrTx/>
                <a:buSzTx/>
                <a:buFontTx/>
                <a:buNone/>
              </a:pPr>
              <a:r>
                <a:rPr lang="en-US" dirty="0"/>
                <a:t>user</a:t>
              </a:r>
            </a:p>
            <a:p>
              <a:pPr algn="ctr" eaLnBrk="1">
                <a:buClrTx/>
                <a:buSzTx/>
                <a:buFontTx/>
                <a:buNone/>
              </a:pPr>
              <a:r>
                <a:rPr lang="en-US" dirty="0"/>
                <a:t>interface</a:t>
              </a: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56" name="Text Box 24"/>
            <p:cNvSpPr txBox="1">
              <a:spLocks noChangeArrowheads="1"/>
            </p:cNvSpPr>
            <p:nvPr/>
          </p:nvSpPr>
          <p:spPr bwMode="auto">
            <a:xfrm>
              <a:off x="2341" y="1403"/>
              <a:ext cx="413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1pPr>
              <a:lvl2pPr marL="742950" indent="-285750" eaLnBrk="0"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2pPr>
              <a:lvl3pPr marL="1143000" indent="-228600" eaLnBrk="0"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3pPr>
              <a:lvl4pPr marL="1600200" indent="-228600" eaLnBrk="0"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4pPr>
              <a:lvl5pPr marL="2057400" indent="-228600" eaLnBrk="0"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5pPr>
              <a:lvl6pPr marL="2514600" indent="-228600" defTabSz="4476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6pPr>
              <a:lvl7pPr marL="2971800" indent="-228600" defTabSz="4476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7pPr>
              <a:lvl8pPr marL="3429000" indent="-228600" defTabSz="4476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8pPr>
              <a:lvl9pPr marL="3886200" indent="-228600" defTabSz="4476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9pPr>
            </a:lstStyle>
            <a:p>
              <a:pPr algn="ctr" eaLnBrk="1">
                <a:buClrTx/>
                <a:buSzTx/>
                <a:buFontTx/>
                <a:buNone/>
              </a:pPr>
              <a:r>
                <a:rPr lang="en-US"/>
                <a:t>FTP</a:t>
              </a:r>
            </a:p>
            <a:p>
              <a:pPr algn="ctr" eaLnBrk="1">
                <a:buClrTx/>
                <a:buSzTx/>
                <a:buFontTx/>
                <a:buNone/>
              </a:pPr>
              <a:r>
                <a:rPr lang="en-US"/>
                <a:t>client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57" name="Text Box 32"/>
          <p:cNvSpPr txBox="1">
            <a:spLocks noChangeArrowheads="1"/>
          </p:cNvSpPr>
          <p:nvPr/>
        </p:nvSpPr>
        <p:spPr bwMode="auto">
          <a:xfrm>
            <a:off x="3395695" y="5491740"/>
            <a:ext cx="118745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72" tIns="50387" rIns="100772" bIns="50387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9pPr>
          </a:lstStyle>
          <a:p>
            <a:pPr eaLnBrk="1">
              <a:buClrTx/>
              <a:buSzTx/>
              <a:buFontTx/>
              <a:buNone/>
            </a:pPr>
            <a:r>
              <a:rPr lang="en-US"/>
              <a:t>local file</a:t>
            </a:r>
          </a:p>
          <a:p>
            <a:pPr eaLnBrk="1">
              <a:buClrTx/>
              <a:buSzTx/>
              <a:buFontTx/>
              <a:buNone/>
            </a:pPr>
            <a:r>
              <a:rPr lang="en-US"/>
              <a:t>system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8" name="Line 33"/>
          <p:cNvSpPr>
            <a:spLocks noChangeShapeType="1"/>
          </p:cNvSpPr>
          <p:nvPr/>
        </p:nvSpPr>
        <p:spPr bwMode="auto">
          <a:xfrm>
            <a:off x="2667032" y="5180590"/>
            <a:ext cx="357188" cy="48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0772" tIns="50387" rIns="100772" bIns="50387" anchor="ctr"/>
          <a:lstStyle/>
          <a:p>
            <a:endParaRPr lang="en-US"/>
          </a:p>
        </p:txBody>
      </p:sp>
      <p:sp>
        <p:nvSpPr>
          <p:cNvPr id="59" name="Line 34"/>
          <p:cNvSpPr>
            <a:spLocks noChangeShapeType="1"/>
          </p:cNvSpPr>
          <p:nvPr/>
        </p:nvSpPr>
        <p:spPr bwMode="auto">
          <a:xfrm flipH="1">
            <a:off x="3213132" y="5169478"/>
            <a:ext cx="366713" cy="48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0772" tIns="50387" rIns="100772" bIns="50387" anchor="ctr"/>
          <a:lstStyle/>
          <a:p>
            <a:endParaRPr lang="en-US"/>
          </a:p>
        </p:txBody>
      </p:sp>
      <p:sp>
        <p:nvSpPr>
          <p:cNvPr id="60" name="Text Box 41"/>
          <p:cNvSpPr txBox="1">
            <a:spLocks noChangeArrowheads="1"/>
          </p:cNvSpPr>
          <p:nvPr/>
        </p:nvSpPr>
        <p:spPr bwMode="auto">
          <a:xfrm>
            <a:off x="7012020" y="5283778"/>
            <a:ext cx="16065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72" tIns="50387" rIns="100772" bIns="50387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9pPr>
          </a:lstStyle>
          <a:p>
            <a:pPr eaLnBrk="1">
              <a:buClrTx/>
              <a:buSzTx/>
              <a:buFontTx/>
              <a:buNone/>
            </a:pPr>
            <a:r>
              <a:rPr lang="en-US"/>
              <a:t>remote file</a:t>
            </a:r>
          </a:p>
          <a:p>
            <a:pPr eaLnBrk="1">
              <a:buClrTx/>
              <a:buSzTx/>
              <a:buFontTx/>
              <a:buNone/>
            </a:pPr>
            <a:r>
              <a:rPr lang="en-US"/>
              <a:t>system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1" name="Line 42"/>
          <p:cNvSpPr>
            <a:spLocks noChangeShapeType="1"/>
          </p:cNvSpPr>
          <p:nvPr/>
        </p:nvSpPr>
        <p:spPr bwMode="auto">
          <a:xfrm>
            <a:off x="6740557" y="5180590"/>
            <a:ext cx="0" cy="471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0772" tIns="50387" rIns="100772" bIns="50387" anchor="ctr"/>
          <a:lstStyle/>
          <a:p>
            <a:endParaRPr lang="en-US"/>
          </a:p>
        </p:txBody>
      </p:sp>
      <p:pic>
        <p:nvPicPr>
          <p:cNvPr id="62" name="Picture 43" descr="Al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45" y="4313815"/>
            <a:ext cx="6191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 Box 44"/>
          <p:cNvSpPr txBox="1">
            <a:spLocks noChangeArrowheads="1"/>
          </p:cNvSpPr>
          <p:nvPr/>
        </p:nvSpPr>
        <p:spPr bwMode="auto">
          <a:xfrm>
            <a:off x="638207" y="5094865"/>
            <a:ext cx="1071563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72" tIns="50387" rIns="100772" bIns="50387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9pPr>
          </a:lstStyle>
          <a:p>
            <a:pPr algn="ctr" eaLnBrk="1">
              <a:buClrTx/>
              <a:buSzTx/>
              <a:buFontTx/>
              <a:buNone/>
            </a:pPr>
            <a:r>
              <a:rPr lang="en-US"/>
              <a:t>user </a:t>
            </a:r>
          </a:p>
          <a:p>
            <a:pPr algn="ctr" eaLnBrk="1">
              <a:buClrTx/>
              <a:buSzTx/>
              <a:buFontTx/>
              <a:buNone/>
            </a:pPr>
            <a:r>
              <a:rPr lang="en-US"/>
              <a:t>at host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4" name="Line 45"/>
          <p:cNvSpPr>
            <a:spLocks noChangeShapeType="1"/>
          </p:cNvSpPr>
          <p:nvPr/>
        </p:nvSpPr>
        <p:spPr bwMode="auto">
          <a:xfrm>
            <a:off x="1354170" y="4750378"/>
            <a:ext cx="6397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0772" tIns="50387" rIns="100772" bIns="50387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FTP: separate control, data connections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7970857" cy="493776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FTP client contacts FTP server at port 21, using TCP as transport protocol</a:t>
            </a:r>
          </a:p>
          <a:p>
            <a:r>
              <a:rPr lang="en-US" dirty="0"/>
              <a:t>client authorized over control connection</a:t>
            </a:r>
          </a:p>
          <a:p>
            <a:r>
              <a:rPr lang="en-US" dirty="0"/>
              <a:t>client browses remote directory by sending commands over control connection.</a:t>
            </a:r>
          </a:p>
          <a:p>
            <a:r>
              <a:rPr lang="en-US" dirty="0"/>
              <a:t>when server receives  file transfer command, server opens 2nd TCP connection (for file) to client</a:t>
            </a:r>
          </a:p>
          <a:p>
            <a:r>
              <a:rPr lang="en-US" dirty="0"/>
              <a:t>after transferring one file, server closes data connection.</a:t>
            </a:r>
          </a:p>
          <a:p>
            <a:r>
              <a:rPr lang="en-US" dirty="0"/>
              <a:t>server opens another TCP data connection to transfer another file.</a:t>
            </a:r>
          </a:p>
          <a:p>
            <a:r>
              <a:rPr lang="en-US" dirty="0"/>
              <a:t>control connection: “out of band”</a:t>
            </a:r>
          </a:p>
          <a:p>
            <a:r>
              <a:rPr lang="en-US" dirty="0"/>
              <a:t>FTP server maintains “state”: current directory, earlier </a:t>
            </a:r>
            <a:r>
              <a:rPr lang="en-US" dirty="0" smtClean="0"/>
              <a:t>authentication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183202" y="4224337"/>
            <a:ext cx="4365625" cy="2024063"/>
            <a:chOff x="3011" y="1511"/>
            <a:chExt cx="2495" cy="1157"/>
          </a:xfrm>
        </p:grpSpPr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3011" y="1826"/>
            <a:ext cx="489" cy="3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2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1" y="1826"/>
                          <a:ext cx="489" cy="3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5161" y="1688"/>
              <a:ext cx="224" cy="588"/>
              <a:chOff x="4180" y="783"/>
              <a:chExt cx="150" cy="307"/>
            </a:xfrm>
          </p:grpSpPr>
          <p:sp>
            <p:nvSpPr>
              <p:cNvPr id="14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3055" y="2249"/>
              <a:ext cx="482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1pPr>
              <a:lvl2pPr marL="742950" indent="-285750" eaLnBrk="0"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2pPr>
              <a:lvl3pPr marL="1143000" indent="-228600" eaLnBrk="0"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3pPr>
              <a:lvl4pPr marL="1600200" indent="-228600" eaLnBrk="0"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4pPr>
              <a:lvl5pPr marL="2057400" indent="-228600" eaLnBrk="0"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5pPr>
              <a:lvl6pPr marL="2514600" indent="-228600" defTabSz="4476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6pPr>
              <a:lvl7pPr marL="2971800" indent="-228600" defTabSz="4476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7pPr>
              <a:lvl8pPr marL="3429000" indent="-228600" defTabSz="4476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8pPr>
              <a:lvl9pPr marL="3886200" indent="-228600" defTabSz="4476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9pPr>
            </a:lstStyle>
            <a:p>
              <a:pPr algn="ctr" eaLnBrk="1">
                <a:buClrTx/>
                <a:buSzTx/>
                <a:buFontTx/>
                <a:buNone/>
              </a:pPr>
              <a:r>
                <a:rPr lang="en-US" sz="2200"/>
                <a:t>FTP</a:t>
              </a:r>
            </a:p>
            <a:p>
              <a:pPr algn="ctr" eaLnBrk="1">
                <a:buClrTx/>
                <a:buSzTx/>
                <a:buFontTx/>
                <a:buNone/>
              </a:pPr>
              <a:r>
                <a:rPr lang="en-US" sz="2200"/>
                <a:t>client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4952" y="2255"/>
              <a:ext cx="554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1pPr>
              <a:lvl2pPr marL="742950" indent="-285750" eaLnBrk="0"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2pPr>
              <a:lvl3pPr marL="1143000" indent="-228600" eaLnBrk="0"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3pPr>
              <a:lvl4pPr marL="1600200" indent="-228600" eaLnBrk="0"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4pPr>
              <a:lvl5pPr marL="2057400" indent="-228600" eaLnBrk="0"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5pPr>
              <a:lvl6pPr marL="2514600" indent="-228600" defTabSz="4476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6pPr>
              <a:lvl7pPr marL="2971800" indent="-228600" defTabSz="4476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7pPr>
              <a:lvl8pPr marL="3429000" indent="-228600" defTabSz="4476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8pPr>
              <a:lvl9pPr marL="3886200" indent="-228600" defTabSz="4476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9pPr>
            </a:lstStyle>
            <a:p>
              <a:pPr algn="ctr" eaLnBrk="1">
                <a:buClrTx/>
                <a:buSzTx/>
                <a:buFontTx/>
                <a:buNone/>
              </a:pPr>
              <a:r>
                <a:rPr lang="en-US" sz="2200"/>
                <a:t>FTP</a:t>
              </a:r>
            </a:p>
            <a:p>
              <a:pPr algn="ctr" eaLnBrk="1">
                <a:buClrTx/>
                <a:buSzTx/>
                <a:buFontTx/>
                <a:buNone/>
              </a:pPr>
              <a:r>
                <a:rPr lang="en-US" sz="2200"/>
                <a:t>server</a:t>
              </a:r>
              <a:endParaRPr lang="en-US" sz="2200">
                <a:latin typeface="Times New Roman" pitchFamily="18" charset="0"/>
              </a:endParaRPr>
            </a:p>
          </p:txBody>
        </p:sp>
        <p:sp>
          <p:nvSpPr>
            <p:cNvPr id="10" name="Line 17"/>
            <p:cNvSpPr>
              <a:spLocks noChangeShapeType="1"/>
            </p:cNvSpPr>
            <p:nvPr/>
          </p:nvSpPr>
          <p:spPr bwMode="auto">
            <a:xfrm>
              <a:off x="3492" y="1920"/>
              <a:ext cx="161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8"/>
            <p:cNvSpPr>
              <a:spLocks noChangeShapeType="1"/>
            </p:cNvSpPr>
            <p:nvPr/>
          </p:nvSpPr>
          <p:spPr bwMode="auto">
            <a:xfrm flipV="1">
              <a:off x="3504" y="2118"/>
              <a:ext cx="1614" cy="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3551" y="1511"/>
              <a:ext cx="1518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1pPr>
              <a:lvl2pPr marL="742950" indent="-285750" eaLnBrk="0"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2pPr>
              <a:lvl3pPr marL="1143000" indent="-228600" eaLnBrk="0"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3pPr>
              <a:lvl4pPr marL="1600200" indent="-228600" eaLnBrk="0"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4pPr>
              <a:lvl5pPr marL="2057400" indent="-228600" eaLnBrk="0"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5pPr>
              <a:lvl6pPr marL="2514600" indent="-228600" defTabSz="4476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6pPr>
              <a:lvl7pPr marL="2971800" indent="-228600" defTabSz="4476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7pPr>
              <a:lvl8pPr marL="3429000" indent="-228600" defTabSz="4476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8pPr>
              <a:lvl9pPr marL="3886200" indent="-228600" defTabSz="4476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9pPr>
            </a:lstStyle>
            <a:p>
              <a:pPr algn="ctr" eaLnBrk="1">
                <a:buClrTx/>
                <a:buSzTx/>
                <a:buFontTx/>
                <a:buNone/>
              </a:pPr>
              <a:r>
                <a:rPr lang="en-US" dirty="0">
                  <a:solidFill>
                    <a:srgbClr val="FF0000"/>
                  </a:solidFill>
                </a:rPr>
                <a:t>TCP control connection</a:t>
              </a:r>
            </a:p>
            <a:p>
              <a:pPr algn="ctr" eaLnBrk="1">
                <a:buClrTx/>
                <a:buSzTx/>
                <a:buFontTx/>
                <a:buNone/>
              </a:pPr>
              <a:r>
                <a:rPr lang="en-US" dirty="0">
                  <a:solidFill>
                    <a:srgbClr val="FF0000"/>
                  </a:solidFill>
                </a:rPr>
                <a:t>port 21</a:t>
              </a: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3521" y="2165"/>
              <a:ext cx="1518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1pPr>
              <a:lvl2pPr marL="742950" indent="-285750" eaLnBrk="0"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2pPr>
              <a:lvl3pPr marL="1143000" indent="-228600" eaLnBrk="0"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3pPr>
              <a:lvl4pPr marL="1600200" indent="-228600" eaLnBrk="0"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4pPr>
              <a:lvl5pPr marL="2057400" indent="-228600" eaLnBrk="0"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5pPr>
              <a:lvl6pPr marL="2514600" indent="-228600" defTabSz="4476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6pPr>
              <a:lvl7pPr marL="2971800" indent="-228600" defTabSz="4476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7pPr>
              <a:lvl8pPr marL="3429000" indent="-228600" defTabSz="4476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8pPr>
              <a:lvl9pPr marL="3886200" indent="-228600" defTabSz="4476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pitchFamily="34" charset="0"/>
                  <a:cs typeface="DejaVu Sans" pitchFamily="34" charset="0"/>
                </a:defRPr>
              </a:lvl9pPr>
            </a:lstStyle>
            <a:p>
              <a:pPr algn="ctr" eaLnBrk="1">
                <a:buClrTx/>
                <a:buSzTx/>
                <a:buFontTx/>
                <a:buNone/>
              </a:pPr>
              <a:r>
                <a:rPr lang="en-US">
                  <a:solidFill>
                    <a:srgbClr val="FF0000"/>
                  </a:solidFill>
                </a:rPr>
                <a:t>TCP data connection</a:t>
              </a:r>
            </a:p>
            <a:p>
              <a:pPr algn="ctr" eaLnBrk="1">
                <a:buClrTx/>
                <a:buSzTx/>
                <a:buFontTx/>
                <a:buNone/>
              </a:pPr>
              <a:r>
                <a:rPr lang="en-US">
                  <a:solidFill>
                    <a:srgbClr val="FF0000"/>
                  </a:solidFill>
                </a:rPr>
                <a:t>port 20</a:t>
              </a:r>
              <a:endParaRPr lang="en-US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03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FTP is still commonly used on the internet today to facilitate easy file transfer.</a:t>
            </a:r>
          </a:p>
          <a:p>
            <a:r>
              <a:rPr lang="en-US" dirty="0"/>
              <a:t>Uses two channels – Control and Data</a:t>
            </a:r>
          </a:p>
          <a:p>
            <a:r>
              <a:rPr lang="en-US" dirty="0"/>
              <a:t>FTP can operate in one of two modes</a:t>
            </a:r>
          </a:p>
          <a:p>
            <a:pPr lvl="1"/>
            <a:r>
              <a:rPr lang="en-US" dirty="0"/>
              <a:t>Active</a:t>
            </a:r>
          </a:p>
          <a:p>
            <a:pPr lvl="2"/>
            <a:r>
              <a:rPr lang="en-US" dirty="0"/>
              <a:t>FTP client opens a random port &gt; 1023</a:t>
            </a:r>
          </a:p>
          <a:p>
            <a:pPr lvl="2"/>
            <a:r>
              <a:rPr lang="en-US" dirty="0"/>
              <a:t>Client sends the PORT command to the server, telling it which port to connect </a:t>
            </a:r>
            <a:r>
              <a:rPr lang="en-US" dirty="0" smtClean="0"/>
              <a:t>on</a:t>
            </a:r>
            <a:endParaRPr lang="en-US" dirty="0"/>
          </a:p>
          <a:p>
            <a:pPr lvl="2"/>
            <a:r>
              <a:rPr lang="en-US" dirty="0"/>
              <a:t>Data is </a:t>
            </a:r>
            <a:r>
              <a:rPr lang="en-US" dirty="0" smtClean="0"/>
              <a:t>transferred </a:t>
            </a:r>
            <a:r>
              <a:rPr lang="en-US" dirty="0"/>
              <a:t>on this new </a:t>
            </a:r>
            <a:r>
              <a:rPr lang="en-US" dirty="0" smtClean="0"/>
              <a:t>“data</a:t>
            </a:r>
            <a:r>
              <a:rPr lang="en-US" dirty="0"/>
              <a:t>” channel</a:t>
            </a:r>
          </a:p>
          <a:p>
            <a:pPr lvl="1"/>
            <a:r>
              <a:rPr lang="en-US" dirty="0"/>
              <a:t>Passive</a:t>
            </a:r>
          </a:p>
          <a:p>
            <a:pPr lvl="2"/>
            <a:r>
              <a:rPr lang="en-US" dirty="0"/>
              <a:t>FTP server opens a random port</a:t>
            </a:r>
          </a:p>
          <a:p>
            <a:pPr lvl="2"/>
            <a:r>
              <a:rPr lang="en-US" dirty="0"/>
              <a:t>Sends the PASV command to the FTP client, along with the server IP address and port number to connect </a:t>
            </a:r>
            <a:r>
              <a:rPr lang="en-US" dirty="0" smtClean="0"/>
              <a:t>to </a:t>
            </a:r>
            <a:r>
              <a:rPr lang="en-US" dirty="0"/>
              <a:t>(Server can be different)</a:t>
            </a:r>
          </a:p>
          <a:p>
            <a:pPr lvl="2"/>
            <a:r>
              <a:rPr lang="en-US" dirty="0"/>
              <a:t>Client connects to specified machine for download.</a:t>
            </a:r>
          </a:p>
          <a:p>
            <a:pPr lvl="1"/>
            <a:r>
              <a:rPr lang="en-US" dirty="0"/>
              <a:t>Both modes may be difficult to get through a </a:t>
            </a:r>
            <a:r>
              <a:rPr lang="en-US" dirty="0" smtClean="0"/>
              <a:t>firewall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Protocols – FTP, TFTP, SFTP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FTP is a simple protocol designed to transmit text and binary files</a:t>
            </a:r>
          </a:p>
          <a:p>
            <a:pPr lvl="1"/>
            <a:r>
              <a:rPr lang="en-US" dirty="0"/>
              <a:t>Usually operates using TCP ports 20 and 21</a:t>
            </a:r>
          </a:p>
          <a:p>
            <a:r>
              <a:rPr lang="en-US" dirty="0"/>
              <a:t>Plain FTP has been the subject of many security issues</a:t>
            </a:r>
          </a:p>
          <a:p>
            <a:pPr lvl="1"/>
            <a:r>
              <a:rPr lang="en-US" dirty="0"/>
              <a:t>Like telnet, FTP is a plain text protocol</a:t>
            </a:r>
          </a:p>
          <a:p>
            <a:pPr lvl="1"/>
            <a:r>
              <a:rPr lang="en-US" dirty="0"/>
              <a:t>FTP is considered insecure and should be avoided if possible</a:t>
            </a:r>
          </a:p>
          <a:p>
            <a:r>
              <a:rPr lang="en-US" dirty="0" smtClean="0"/>
              <a:t>SFTP:</a:t>
            </a:r>
          </a:p>
          <a:p>
            <a:pPr lvl="1"/>
            <a:r>
              <a:rPr lang="en-US" dirty="0" smtClean="0"/>
              <a:t>Secure FTP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FTP protocol tunneled over SSH</a:t>
            </a:r>
          </a:p>
          <a:p>
            <a:pPr lvl="2"/>
            <a:r>
              <a:rPr lang="en-US" dirty="0"/>
              <a:t>Has some problems due to the two channel nature of FTP</a:t>
            </a:r>
          </a:p>
          <a:p>
            <a:pPr lvl="1"/>
            <a:r>
              <a:rPr lang="en-US" dirty="0" smtClean="0"/>
              <a:t>Trivial file transfer protocol</a:t>
            </a:r>
          </a:p>
          <a:p>
            <a:pPr lvl="2"/>
            <a:r>
              <a:rPr lang="en-US" dirty="0" smtClean="0"/>
              <a:t>Has the same functionality as FTP, but differs in implementation</a:t>
            </a:r>
          </a:p>
          <a:p>
            <a:pPr lvl="1"/>
            <a:r>
              <a:rPr lang="en-US" dirty="0" smtClean="0"/>
              <a:t>Both </a:t>
            </a:r>
            <a:r>
              <a:rPr lang="en-US" dirty="0"/>
              <a:t>share the same security  benefits as SSH</a:t>
            </a:r>
          </a:p>
          <a:p>
            <a:pPr lvl="1"/>
            <a:r>
              <a:rPr lang="en-US" dirty="0"/>
              <a:t>SFTP should be used in place of FTP whenever possible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Protocols – HTTP and HTTPS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HTTP is the common WWW protocol that allows us to </a:t>
            </a:r>
            <a:r>
              <a:rPr lang="en-US" dirty="0" smtClean="0"/>
              <a:t>“browse</a:t>
            </a:r>
            <a:r>
              <a:rPr lang="en-US" dirty="0"/>
              <a:t>” the internet</a:t>
            </a:r>
          </a:p>
          <a:p>
            <a:pPr lvl="1"/>
            <a:r>
              <a:rPr lang="en-US" dirty="0"/>
              <a:t>Operates on top of  TCP</a:t>
            </a:r>
          </a:p>
          <a:p>
            <a:pPr lvl="1"/>
            <a:r>
              <a:rPr lang="en-US" dirty="0"/>
              <a:t>Also a plain-text, insecure protocol</a:t>
            </a:r>
          </a:p>
          <a:p>
            <a:pPr lvl="1"/>
            <a:r>
              <a:rPr lang="en-US" dirty="0"/>
              <a:t>HTTP, like telnet and FTP, has been the subject of many security issues and </a:t>
            </a:r>
            <a:r>
              <a:rPr lang="en-US" dirty="0" smtClean="0"/>
              <a:t>vulnerabilities</a:t>
            </a:r>
            <a:endParaRPr lang="en-US" dirty="0"/>
          </a:p>
          <a:p>
            <a:r>
              <a:rPr lang="en-US" dirty="0"/>
              <a:t>Due to the insecure nature of HTTP, but the necessity of conducting secure business online, HTTPS was conceived</a:t>
            </a:r>
          </a:p>
          <a:p>
            <a:pPr lvl="1"/>
            <a:r>
              <a:rPr lang="en-US" dirty="0"/>
              <a:t>HTTPS is the HTTP protocol secured using </a:t>
            </a:r>
            <a:r>
              <a:rPr lang="en-US" dirty="0" smtClean="0"/>
              <a:t>SSL</a:t>
            </a:r>
            <a:endParaRPr lang="en-US" dirty="0"/>
          </a:p>
          <a:p>
            <a:pPr lvl="2"/>
            <a:r>
              <a:rPr lang="en-US" dirty="0"/>
              <a:t>Considered generally secure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smtClean="0"/>
              <a:t>Transmission Scenario (rules?)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is received in one piece?</a:t>
            </a:r>
          </a:p>
          <a:p>
            <a:r>
              <a:rPr lang="en-US" dirty="0" smtClean="0"/>
              <a:t>Acknowledgement of receipt?</a:t>
            </a:r>
          </a:p>
          <a:p>
            <a:r>
              <a:rPr lang="en-US" dirty="0"/>
              <a:t>Acknowledgement </a:t>
            </a:r>
            <a:r>
              <a:rPr lang="en-US" dirty="0" smtClean="0"/>
              <a:t>per frame/group of frames</a:t>
            </a:r>
          </a:p>
          <a:p>
            <a:r>
              <a:rPr lang="en-US" dirty="0" smtClean="0"/>
              <a:t>Where to send if destination is not in the same local network</a:t>
            </a:r>
          </a:p>
          <a:p>
            <a:r>
              <a:rPr lang="en-US" dirty="0" smtClean="0"/>
              <a:t>If the target is a specific application (e-mail, </a:t>
            </a:r>
            <a:r>
              <a:rPr lang="en-US" dirty="0" err="1" smtClean="0"/>
              <a:t>transfering</a:t>
            </a:r>
            <a:r>
              <a:rPr lang="en-US" dirty="0" smtClean="0"/>
              <a:t> a file, etc.), how to transfer data to the right application?</a:t>
            </a:r>
          </a:p>
          <a:p>
            <a:endParaRPr lang="en-US" dirty="0"/>
          </a:p>
          <a:p>
            <a:r>
              <a:rPr lang="en-US" dirty="0" smtClean="0"/>
              <a:t>Need a protocol!</a:t>
            </a:r>
          </a:p>
          <a:p>
            <a:r>
              <a:rPr lang="en-US" dirty="0" smtClean="0"/>
              <a:t>Why not specified by topology?</a:t>
            </a:r>
          </a:p>
          <a:p>
            <a:pPr lvl="1"/>
            <a:r>
              <a:rPr lang="en-US" dirty="0" smtClean="0"/>
              <a:t>Diversity of topologies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81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OSI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Open System Interconnect Reference Model</a:t>
            </a:r>
          </a:p>
          <a:p>
            <a:pPr lvl="1"/>
            <a:r>
              <a:rPr lang="en-US" dirty="0"/>
              <a:t>By </a:t>
            </a:r>
            <a:r>
              <a:rPr lang="en-US" dirty="0" smtClean="0"/>
              <a:t>International </a:t>
            </a:r>
            <a:r>
              <a:rPr lang="en-US" dirty="0"/>
              <a:t>Organization for </a:t>
            </a:r>
            <a:r>
              <a:rPr lang="en-US" dirty="0" smtClean="0"/>
              <a:t>Standardization (ISO) in 1977</a:t>
            </a:r>
            <a:endParaRPr lang="en-US" dirty="0"/>
          </a:p>
          <a:p>
            <a:r>
              <a:rPr lang="en-US" dirty="0" smtClean="0"/>
              <a:t>7 layers, each layer describes</a:t>
            </a:r>
          </a:p>
          <a:p>
            <a:pPr lvl="1"/>
            <a:r>
              <a:rPr lang="en-US" dirty="0" smtClean="0"/>
              <a:t>How its communication process should function</a:t>
            </a:r>
          </a:p>
          <a:p>
            <a:pPr lvl="1"/>
            <a:r>
              <a:rPr lang="en-US" dirty="0" smtClean="0"/>
              <a:t>How it interfaces with layers directly below and above it, or adjacent to it on other systems</a:t>
            </a:r>
          </a:p>
          <a:p>
            <a:r>
              <a:rPr lang="en-US" dirty="0" smtClean="0"/>
              <a:t>A Protocol Stack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3271838"/>
            <a:ext cx="7169150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1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2193</TotalTime>
  <Words>4533</Words>
  <Application>Microsoft Office PowerPoint</Application>
  <PresentationFormat>On-screen Show (4:3)</PresentationFormat>
  <Paragraphs>692</Paragraphs>
  <Slides>78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0" baseType="lpstr">
      <vt:lpstr>Origin</vt:lpstr>
      <vt:lpstr>Clip</vt:lpstr>
      <vt:lpstr>Review of Network Basics &amp; Common Protocols</vt:lpstr>
      <vt:lpstr>Outline</vt:lpstr>
      <vt:lpstr>What is a Computer Network?</vt:lpstr>
      <vt:lpstr>What is a Computer Network?</vt:lpstr>
      <vt:lpstr>Ethernet frame</vt:lpstr>
      <vt:lpstr>A Transmission Scenario</vt:lpstr>
      <vt:lpstr>A Transmission Scenario (ARP Decision Process)</vt:lpstr>
      <vt:lpstr>A Transmission Scenario (rules?)</vt:lpstr>
      <vt:lpstr>OSI Model</vt:lpstr>
      <vt:lpstr>OSI Layers</vt:lpstr>
      <vt:lpstr>OSI Layers</vt:lpstr>
      <vt:lpstr>OSI Layers</vt:lpstr>
      <vt:lpstr>OSI Layers</vt:lpstr>
      <vt:lpstr>OSI Layers</vt:lpstr>
      <vt:lpstr>OSI Layers</vt:lpstr>
      <vt:lpstr>OSI Layers</vt:lpstr>
      <vt:lpstr>OSI Layers</vt:lpstr>
      <vt:lpstr>How OSI works: sending a remote file request by word processing application</vt:lpstr>
      <vt:lpstr>How OSI works: receiving data on remote system</vt:lpstr>
      <vt:lpstr>How OSI works: frame structure</vt:lpstr>
      <vt:lpstr>Encapsulation</vt:lpstr>
      <vt:lpstr>Networking Protocols</vt:lpstr>
      <vt:lpstr>Protocols - Ethernet</vt:lpstr>
      <vt:lpstr>Protocols - Ethernet</vt:lpstr>
      <vt:lpstr>Network Topologies</vt:lpstr>
      <vt:lpstr>Network Topologies</vt:lpstr>
      <vt:lpstr>Protocols - ARP</vt:lpstr>
      <vt:lpstr>Protocols - IP</vt:lpstr>
      <vt:lpstr>Protocols - IP</vt:lpstr>
      <vt:lpstr>IP Structure (IPv4)</vt:lpstr>
      <vt:lpstr>IP Structure (IPv6)</vt:lpstr>
      <vt:lpstr>IP Addressing</vt:lpstr>
      <vt:lpstr>IP Addressing - Classful</vt:lpstr>
      <vt:lpstr>IP Addressing - CIDR </vt:lpstr>
      <vt:lpstr>CIDR Example</vt:lpstr>
      <vt:lpstr>Special IP Ranges</vt:lpstr>
      <vt:lpstr>IP Parameters - Example</vt:lpstr>
      <vt:lpstr>IP Routing</vt:lpstr>
      <vt:lpstr>IP Routing</vt:lpstr>
      <vt:lpstr>OSPF, RIP, ISIS and BGP</vt:lpstr>
      <vt:lpstr>Routing Table</vt:lpstr>
      <vt:lpstr>Protocols - ICMP</vt:lpstr>
      <vt:lpstr>ICMP Structure</vt:lpstr>
      <vt:lpstr>ICMP Types &amp; Codes</vt:lpstr>
      <vt:lpstr>ICMP Types &amp; Codes</vt:lpstr>
      <vt:lpstr>Legitimate ICMP Activity</vt:lpstr>
      <vt:lpstr>Protocols - TCP</vt:lpstr>
      <vt:lpstr>TCP Segment Structure</vt:lpstr>
      <vt:lpstr>TCP Segment Structure</vt:lpstr>
      <vt:lpstr>TCP Flags</vt:lpstr>
      <vt:lpstr>TCP Ports and Processes</vt:lpstr>
      <vt:lpstr>TCP Ports and Processes</vt:lpstr>
      <vt:lpstr>TCP Ports and Processes</vt:lpstr>
      <vt:lpstr>Ports and Servers</vt:lpstr>
      <vt:lpstr>Common Port Numbers</vt:lpstr>
      <vt:lpstr>TCP Connection Management</vt:lpstr>
      <vt:lpstr>TCP Connection Termination</vt:lpstr>
      <vt:lpstr>Sequence Numbers in TCP</vt:lpstr>
      <vt:lpstr>Sequence Numbers in TCP</vt:lpstr>
      <vt:lpstr>Protocols – UDP</vt:lpstr>
      <vt:lpstr>UDP Segment Structure</vt:lpstr>
      <vt:lpstr>TCP vs. UDP</vt:lpstr>
      <vt:lpstr>Protocols - DNS</vt:lpstr>
      <vt:lpstr>Protocols - DNS</vt:lpstr>
      <vt:lpstr>Zone Transfers</vt:lpstr>
      <vt:lpstr>Protocols - DNS</vt:lpstr>
      <vt:lpstr>Resource Records</vt:lpstr>
      <vt:lpstr>Name Servers</vt:lpstr>
      <vt:lpstr>Protocols - SMTP</vt:lpstr>
      <vt:lpstr>SMTP Operation</vt:lpstr>
      <vt:lpstr>Protocols - MIME</vt:lpstr>
      <vt:lpstr>Protocols - Telnet</vt:lpstr>
      <vt:lpstr>Protocols – SSH</vt:lpstr>
      <vt:lpstr>FTP: File Transfer Protocol</vt:lpstr>
      <vt:lpstr>FTP: separate control, data connections</vt:lpstr>
      <vt:lpstr>FTP</vt:lpstr>
      <vt:lpstr>Protocols – FTP, TFTP, SFTP</vt:lpstr>
      <vt:lpstr>Protocols – HTTP and HTTPS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</dc:title>
  <dc:creator>Amir</dc:creator>
  <cp:lastModifiedBy>Amir</cp:lastModifiedBy>
  <cp:revision>404</cp:revision>
  <dcterms:created xsi:type="dcterms:W3CDTF">2006-08-16T00:00:00Z</dcterms:created>
  <dcterms:modified xsi:type="dcterms:W3CDTF">2013-01-17T15:10:06Z</dcterms:modified>
</cp:coreProperties>
</file>